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73" r:id="rId4"/>
    <p:sldId id="258" r:id="rId5"/>
    <p:sldId id="260" r:id="rId6"/>
    <p:sldId id="266" r:id="rId7"/>
    <p:sldId id="261" r:id="rId8"/>
    <p:sldId id="267" r:id="rId9"/>
    <p:sldId id="275" r:id="rId10"/>
    <p:sldId id="276" r:id="rId11"/>
    <p:sldId id="262" r:id="rId12"/>
    <p:sldId id="269" r:id="rId13"/>
    <p:sldId id="270" r:id="rId14"/>
    <p:sldId id="263" r:id="rId15"/>
    <p:sldId id="268" r:id="rId16"/>
    <p:sldId id="264" r:id="rId17"/>
    <p:sldId id="272" r:id="rId18"/>
    <p:sldId id="265" r:id="rId19"/>
    <p:sldId id="271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6766"/>
    <a:srgbClr val="3FB2E3"/>
    <a:srgbClr val="E5E8DF"/>
    <a:srgbClr val="393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363527-DE13-4126-BACD-414B098168DE}" v="74" dt="2020-01-13T17:06:28.4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4" autoAdjust="0"/>
    <p:restoredTop sz="69683" autoAdjust="0"/>
  </p:normalViewPr>
  <p:slideViewPr>
    <p:cSldViewPr snapToGrid="0">
      <p:cViewPr varScale="1">
        <p:scale>
          <a:sx n="79" d="100"/>
          <a:sy n="79" d="100"/>
        </p:scale>
        <p:origin x="18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 Gilsenan" userId="f71a6ab0-3620-4e68-a71d-ae04fbb3e584" providerId="ADAL" clId="{7B363527-DE13-4126-BACD-414B098168DE}"/>
    <pc:docChg chg="undo custSel addSld delSld modSld">
      <pc:chgData name="Matt Gilsenan" userId="f71a6ab0-3620-4e68-a71d-ae04fbb3e584" providerId="ADAL" clId="{7B363527-DE13-4126-BACD-414B098168DE}" dt="2020-01-13T17:14:59.913" v="5341" actId="20577"/>
      <pc:docMkLst>
        <pc:docMk/>
      </pc:docMkLst>
      <pc:sldChg chg="addSp delSp modSp">
        <pc:chgData name="Matt Gilsenan" userId="f71a6ab0-3620-4e68-a71d-ae04fbb3e584" providerId="ADAL" clId="{7B363527-DE13-4126-BACD-414B098168DE}" dt="2020-01-09T09:42:03.555" v="131" actId="1038"/>
        <pc:sldMkLst>
          <pc:docMk/>
          <pc:sldMk cId="403149292" sldId="256"/>
        </pc:sldMkLst>
        <pc:spChg chg="del">
          <ac:chgData name="Matt Gilsenan" userId="f71a6ab0-3620-4e68-a71d-ae04fbb3e584" providerId="ADAL" clId="{7B363527-DE13-4126-BACD-414B098168DE}" dt="2020-01-09T09:32:16.938" v="7" actId="478"/>
          <ac:spMkLst>
            <pc:docMk/>
            <pc:sldMk cId="403149292" sldId="256"/>
            <ac:spMk id="2" creationId="{047D9093-9E82-4F97-B74B-44CAE66966C7}"/>
          </ac:spMkLst>
        </pc:spChg>
        <pc:spChg chg="del">
          <ac:chgData name="Matt Gilsenan" userId="f71a6ab0-3620-4e68-a71d-ae04fbb3e584" providerId="ADAL" clId="{7B363527-DE13-4126-BACD-414B098168DE}" dt="2020-01-09T09:33:08.221" v="17" actId="478"/>
          <ac:spMkLst>
            <pc:docMk/>
            <pc:sldMk cId="403149292" sldId="256"/>
            <ac:spMk id="3" creationId="{0D4E7D96-C4E5-4A52-8DE4-F5512E81FDDA}"/>
          </ac:spMkLst>
        </pc:spChg>
        <pc:spChg chg="del">
          <ac:chgData name="Matt Gilsenan" userId="f71a6ab0-3620-4e68-a71d-ae04fbb3e584" providerId="ADAL" clId="{7B363527-DE13-4126-BACD-414B098168DE}" dt="2020-01-09T09:36:06.079" v="33" actId="478"/>
          <ac:spMkLst>
            <pc:docMk/>
            <pc:sldMk cId="403149292" sldId="256"/>
            <ac:spMk id="8" creationId="{00000000-0000-0000-0000-000000000000}"/>
          </ac:spMkLst>
        </pc:spChg>
        <pc:spChg chg="add del mod">
          <ac:chgData name="Matt Gilsenan" userId="f71a6ab0-3620-4e68-a71d-ae04fbb3e584" providerId="ADAL" clId="{7B363527-DE13-4126-BACD-414B098168DE}" dt="2020-01-09T09:32:24.904" v="8" actId="478"/>
          <ac:spMkLst>
            <pc:docMk/>
            <pc:sldMk cId="403149292" sldId="256"/>
            <ac:spMk id="10" creationId="{214A7275-F9D6-4039-AAF3-59481428C2BD}"/>
          </ac:spMkLst>
        </pc:spChg>
        <pc:spChg chg="add del mod">
          <ac:chgData name="Matt Gilsenan" userId="f71a6ab0-3620-4e68-a71d-ae04fbb3e584" providerId="ADAL" clId="{7B363527-DE13-4126-BACD-414B098168DE}" dt="2020-01-09T09:33:12.553" v="18" actId="478"/>
          <ac:spMkLst>
            <pc:docMk/>
            <pc:sldMk cId="403149292" sldId="256"/>
            <ac:spMk id="14" creationId="{4513942D-9619-44F2-A4D5-286B00439304}"/>
          </ac:spMkLst>
        </pc:spChg>
        <pc:spChg chg="add mod">
          <ac:chgData name="Matt Gilsenan" userId="f71a6ab0-3620-4e68-a71d-ae04fbb3e584" providerId="ADAL" clId="{7B363527-DE13-4126-BACD-414B098168DE}" dt="2020-01-09T09:35:35.031" v="23" actId="1036"/>
          <ac:spMkLst>
            <pc:docMk/>
            <pc:sldMk cId="403149292" sldId="256"/>
            <ac:spMk id="15" creationId="{E3E17B2B-F37D-4740-9A3C-1665BE9EEB29}"/>
          </ac:spMkLst>
        </pc:spChg>
        <pc:spChg chg="add mod">
          <ac:chgData name="Matt Gilsenan" userId="f71a6ab0-3620-4e68-a71d-ae04fbb3e584" providerId="ADAL" clId="{7B363527-DE13-4126-BACD-414B098168DE}" dt="2020-01-09T09:35:44.495" v="26" actId="1036"/>
          <ac:spMkLst>
            <pc:docMk/>
            <pc:sldMk cId="403149292" sldId="256"/>
            <ac:spMk id="16" creationId="{DB03C678-EE47-47E1-A2CF-CBFED16392F5}"/>
          </ac:spMkLst>
        </pc:spChg>
        <pc:spChg chg="add mod">
          <ac:chgData name="Matt Gilsenan" userId="f71a6ab0-3620-4e68-a71d-ae04fbb3e584" providerId="ADAL" clId="{7B363527-DE13-4126-BACD-414B098168DE}" dt="2020-01-09T09:35:56.742" v="30" actId="1036"/>
          <ac:spMkLst>
            <pc:docMk/>
            <pc:sldMk cId="403149292" sldId="256"/>
            <ac:spMk id="17" creationId="{7705E8E5-49E2-4390-A63C-0774E984327C}"/>
          </ac:spMkLst>
        </pc:spChg>
        <pc:spChg chg="add mod">
          <ac:chgData name="Matt Gilsenan" userId="f71a6ab0-3620-4e68-a71d-ae04fbb3e584" providerId="ADAL" clId="{7B363527-DE13-4126-BACD-414B098168DE}" dt="2020-01-09T09:36:01.399" v="32" actId="1076"/>
          <ac:spMkLst>
            <pc:docMk/>
            <pc:sldMk cId="403149292" sldId="256"/>
            <ac:spMk id="18" creationId="{BF6704AF-881A-4E6E-B734-531F3779C246}"/>
          </ac:spMkLst>
        </pc:spChg>
        <pc:picChg chg="del">
          <ac:chgData name="Matt Gilsenan" userId="f71a6ab0-3620-4e68-a71d-ae04fbb3e584" providerId="ADAL" clId="{7B363527-DE13-4126-BACD-414B098168DE}" dt="2020-01-09T09:32:12.418" v="6" actId="478"/>
          <ac:picMkLst>
            <pc:docMk/>
            <pc:sldMk cId="403149292" sldId="256"/>
            <ac:picMk id="4" creationId="{3069C849-FAF7-479B-AB95-4736406AE75C}"/>
          </ac:picMkLst>
        </pc:picChg>
        <pc:picChg chg="add mod ord">
          <ac:chgData name="Matt Gilsenan" userId="f71a6ab0-3620-4e68-a71d-ae04fbb3e584" providerId="ADAL" clId="{7B363527-DE13-4126-BACD-414B098168DE}" dt="2020-01-09T09:39:08.727" v="38" actId="1076"/>
          <ac:picMkLst>
            <pc:docMk/>
            <pc:sldMk cId="403149292" sldId="256"/>
            <ac:picMk id="6" creationId="{EFA4D2CE-AE25-4EAA-8F09-9FF9D066462B}"/>
          </ac:picMkLst>
        </pc:picChg>
        <pc:picChg chg="del">
          <ac:chgData name="Matt Gilsenan" userId="f71a6ab0-3620-4e68-a71d-ae04fbb3e584" providerId="ADAL" clId="{7B363527-DE13-4126-BACD-414B098168DE}" dt="2020-01-09T09:34:43.141" v="19" actId="21"/>
          <ac:picMkLst>
            <pc:docMk/>
            <pc:sldMk cId="403149292" sldId="256"/>
            <ac:picMk id="7" creationId="{00000000-0000-0000-0000-000000000000}"/>
          </ac:picMkLst>
        </pc:picChg>
        <pc:picChg chg="add mod">
          <ac:chgData name="Matt Gilsenan" userId="f71a6ab0-3620-4e68-a71d-ae04fbb3e584" providerId="ADAL" clId="{7B363527-DE13-4126-BACD-414B098168DE}" dt="2020-01-09T09:36:29.269" v="34" actId="1076"/>
          <ac:picMkLst>
            <pc:docMk/>
            <pc:sldMk cId="403149292" sldId="256"/>
            <ac:picMk id="12" creationId="{9A2C10D0-7CEB-420B-91A6-14B710F54C22}"/>
          </ac:picMkLst>
        </pc:picChg>
        <pc:picChg chg="add mod ord">
          <ac:chgData name="Matt Gilsenan" userId="f71a6ab0-3620-4e68-a71d-ae04fbb3e584" providerId="ADAL" clId="{7B363527-DE13-4126-BACD-414B098168DE}" dt="2020-01-09T09:42:03.555" v="131" actId="1038"/>
          <ac:picMkLst>
            <pc:docMk/>
            <pc:sldMk cId="403149292" sldId="256"/>
            <ac:picMk id="21" creationId="{48636AB9-D8C7-4BA1-A541-13D6F49BED30}"/>
          </ac:picMkLst>
        </pc:picChg>
      </pc:sldChg>
      <pc:sldChg chg="addSp delSp modSp del">
        <pc:chgData name="Matt Gilsenan" userId="f71a6ab0-3620-4e68-a71d-ae04fbb3e584" providerId="ADAL" clId="{7B363527-DE13-4126-BACD-414B098168DE}" dt="2020-01-09T11:12:35.673" v="596" actId="2696"/>
        <pc:sldMkLst>
          <pc:docMk/>
          <pc:sldMk cId="3442578562" sldId="257"/>
        </pc:sldMkLst>
        <pc:spChg chg="mod">
          <ac:chgData name="Matt Gilsenan" userId="f71a6ab0-3620-4e68-a71d-ae04fbb3e584" providerId="ADAL" clId="{7B363527-DE13-4126-BACD-414B098168DE}" dt="2020-01-09T11:09:36.410" v="566" actId="20577"/>
          <ac:spMkLst>
            <pc:docMk/>
            <pc:sldMk cId="3442578562" sldId="257"/>
            <ac:spMk id="2" creationId="{69EE2B78-79F6-4985-99B1-F13C1CBF3BCC}"/>
          </ac:spMkLst>
        </pc:spChg>
        <pc:spChg chg="mod">
          <ac:chgData name="Matt Gilsenan" userId="f71a6ab0-3620-4e68-a71d-ae04fbb3e584" providerId="ADAL" clId="{7B363527-DE13-4126-BACD-414B098168DE}" dt="2020-01-09T10:04:13.539" v="207" actId="6549"/>
          <ac:spMkLst>
            <pc:docMk/>
            <pc:sldMk cId="3442578562" sldId="257"/>
            <ac:spMk id="3" creationId="{7F705CAE-0F21-485B-91D1-F8EC12352347}"/>
          </ac:spMkLst>
        </pc:spChg>
        <pc:spChg chg="add mod">
          <ac:chgData name="Matt Gilsenan" userId="f71a6ab0-3620-4e68-a71d-ae04fbb3e584" providerId="ADAL" clId="{7B363527-DE13-4126-BACD-414B098168DE}" dt="2020-01-09T10:38:57.645" v="533" actId="207"/>
          <ac:spMkLst>
            <pc:docMk/>
            <pc:sldMk cId="3442578562" sldId="257"/>
            <ac:spMk id="10" creationId="{C0525A6D-55A1-4923-88B1-EFBE3803A102}"/>
          </ac:spMkLst>
        </pc:spChg>
        <pc:spChg chg="add mod">
          <ac:chgData name="Matt Gilsenan" userId="f71a6ab0-3620-4e68-a71d-ae04fbb3e584" providerId="ADAL" clId="{7B363527-DE13-4126-BACD-414B098168DE}" dt="2020-01-09T10:39:20.011" v="537" actId="207"/>
          <ac:spMkLst>
            <pc:docMk/>
            <pc:sldMk cId="3442578562" sldId="257"/>
            <ac:spMk id="11" creationId="{E26A8D02-E4E9-437A-B952-68C7598983B7}"/>
          </ac:spMkLst>
        </pc:spChg>
        <pc:spChg chg="add del mod">
          <ac:chgData name="Matt Gilsenan" userId="f71a6ab0-3620-4e68-a71d-ae04fbb3e584" providerId="ADAL" clId="{7B363527-DE13-4126-BACD-414B098168DE}" dt="2020-01-09T10:25:01.041" v="507" actId="478"/>
          <ac:spMkLst>
            <pc:docMk/>
            <pc:sldMk cId="3442578562" sldId="257"/>
            <ac:spMk id="12" creationId="{00A8DE15-DF96-4FD6-A6E8-48CFB702DCF7}"/>
          </ac:spMkLst>
        </pc:spChg>
        <pc:spChg chg="add mod">
          <ac:chgData name="Matt Gilsenan" userId="f71a6ab0-3620-4e68-a71d-ae04fbb3e584" providerId="ADAL" clId="{7B363527-DE13-4126-BACD-414B098168DE}" dt="2020-01-09T10:56:17.180" v="564" actId="207"/>
          <ac:spMkLst>
            <pc:docMk/>
            <pc:sldMk cId="3442578562" sldId="257"/>
            <ac:spMk id="13" creationId="{54085EEF-C13A-4A23-98EA-59025227479E}"/>
          </ac:spMkLst>
        </pc:spChg>
        <pc:spChg chg="add mod">
          <ac:chgData name="Matt Gilsenan" userId="f71a6ab0-3620-4e68-a71d-ae04fbb3e584" providerId="ADAL" clId="{7B363527-DE13-4126-BACD-414B098168DE}" dt="2020-01-09T11:11:22.971" v="584" actId="6549"/>
          <ac:spMkLst>
            <pc:docMk/>
            <pc:sldMk cId="3442578562" sldId="257"/>
            <ac:spMk id="14" creationId="{10239071-EB1E-42F6-AC3B-6928F7E45075}"/>
          </ac:spMkLst>
        </pc:spChg>
        <pc:spChg chg="add mod">
          <ac:chgData name="Matt Gilsenan" userId="f71a6ab0-3620-4e68-a71d-ae04fbb3e584" providerId="ADAL" clId="{7B363527-DE13-4126-BACD-414B098168DE}" dt="2020-01-09T10:55:48.768" v="561" actId="20577"/>
          <ac:spMkLst>
            <pc:docMk/>
            <pc:sldMk cId="3442578562" sldId="257"/>
            <ac:spMk id="15" creationId="{DFDC9305-0B59-481C-92C8-0C0335FD503B}"/>
          </ac:spMkLst>
        </pc:spChg>
        <pc:spChg chg="add mod">
          <ac:chgData name="Matt Gilsenan" userId="f71a6ab0-3620-4e68-a71d-ae04fbb3e584" providerId="ADAL" clId="{7B363527-DE13-4126-BACD-414B098168DE}" dt="2020-01-09T11:11:52.971" v="595" actId="6549"/>
          <ac:spMkLst>
            <pc:docMk/>
            <pc:sldMk cId="3442578562" sldId="257"/>
            <ac:spMk id="16" creationId="{276DE21E-EEA4-4190-975F-8F298ED0F6D0}"/>
          </ac:spMkLst>
        </pc:spChg>
        <pc:graphicFrameChg chg="add del mod">
          <ac:chgData name="Matt Gilsenan" userId="f71a6ab0-3620-4e68-a71d-ae04fbb3e584" providerId="ADAL" clId="{7B363527-DE13-4126-BACD-414B098168DE}" dt="2020-01-09T10:09:53.392" v="342" actId="478"/>
          <ac:graphicFrameMkLst>
            <pc:docMk/>
            <pc:sldMk cId="3442578562" sldId="257"/>
            <ac:graphicFrameMk id="8" creationId="{56A09BCD-BD9E-4E62-B98E-CAC6C636EB7E}"/>
          </ac:graphicFrameMkLst>
        </pc:graphicFrameChg>
        <pc:graphicFrameChg chg="add del mod">
          <ac:chgData name="Matt Gilsenan" userId="f71a6ab0-3620-4e68-a71d-ae04fbb3e584" providerId="ADAL" clId="{7B363527-DE13-4126-BACD-414B098168DE}" dt="2020-01-09T10:09:55.056" v="343" actId="478"/>
          <ac:graphicFrameMkLst>
            <pc:docMk/>
            <pc:sldMk cId="3442578562" sldId="257"/>
            <ac:graphicFrameMk id="9" creationId="{8E7F8111-BD77-49DA-97F3-8ACF5247142B}"/>
          </ac:graphicFrameMkLst>
        </pc:graphicFrameChg>
        <pc:picChg chg="del">
          <ac:chgData name="Matt Gilsenan" userId="f71a6ab0-3620-4e68-a71d-ae04fbb3e584" providerId="ADAL" clId="{7B363527-DE13-4126-BACD-414B098168DE}" dt="2020-01-09T10:04:15.043" v="208" actId="478"/>
          <ac:picMkLst>
            <pc:docMk/>
            <pc:sldMk cId="3442578562" sldId="257"/>
            <ac:picMk id="7" creationId="{00000000-0000-0000-0000-000000000000}"/>
          </ac:picMkLst>
        </pc:picChg>
      </pc:sldChg>
      <pc:sldChg chg="addSp modSp modNotesTx">
        <pc:chgData name="Matt Gilsenan" userId="f71a6ab0-3620-4e68-a71d-ae04fbb3e584" providerId="ADAL" clId="{7B363527-DE13-4126-BACD-414B098168DE}" dt="2020-01-13T16:47:53.261" v="2959" actId="20577"/>
        <pc:sldMkLst>
          <pc:docMk/>
          <pc:sldMk cId="1887363296" sldId="259"/>
        </pc:sldMkLst>
        <pc:spChg chg="mod">
          <ac:chgData name="Matt Gilsenan" userId="f71a6ab0-3620-4e68-a71d-ae04fbb3e584" providerId="ADAL" clId="{7B363527-DE13-4126-BACD-414B098168DE}" dt="2020-01-09T09:43:26.141" v="153" actId="20577"/>
          <ac:spMkLst>
            <pc:docMk/>
            <pc:sldMk cId="1887363296" sldId="259"/>
            <ac:spMk id="3" creationId="{4F184E39-1F4E-4AC5-AFCC-E873A97575F0}"/>
          </ac:spMkLst>
        </pc:spChg>
        <pc:spChg chg="add">
          <ac:chgData name="Matt Gilsenan" userId="f71a6ab0-3620-4e68-a71d-ae04fbb3e584" providerId="ADAL" clId="{7B363527-DE13-4126-BACD-414B098168DE}" dt="2020-01-09T11:17:36.095" v="597"/>
          <ac:spMkLst>
            <pc:docMk/>
            <pc:sldMk cId="1887363296" sldId="259"/>
            <ac:spMk id="7" creationId="{E73E3925-AE4F-4F41-861B-31F0E6DFBC2E}"/>
          </ac:spMkLst>
        </pc:spChg>
        <pc:spChg chg="add">
          <ac:chgData name="Matt Gilsenan" userId="f71a6ab0-3620-4e68-a71d-ae04fbb3e584" providerId="ADAL" clId="{7B363527-DE13-4126-BACD-414B098168DE}" dt="2020-01-09T11:17:36.095" v="597"/>
          <ac:spMkLst>
            <pc:docMk/>
            <pc:sldMk cId="1887363296" sldId="259"/>
            <ac:spMk id="8" creationId="{7B4A4093-C19E-4101-86BC-DCBD77CDB2F7}"/>
          </ac:spMkLst>
        </pc:spChg>
        <pc:spChg chg="mod">
          <ac:chgData name="Matt Gilsenan" userId="f71a6ab0-3620-4e68-a71d-ae04fbb3e584" providerId="ADAL" clId="{7B363527-DE13-4126-BACD-414B098168DE}" dt="2020-01-09T09:46:00.116" v="205" actId="6549"/>
          <ac:spMkLst>
            <pc:docMk/>
            <pc:sldMk cId="1887363296" sldId="259"/>
            <ac:spMk id="9" creationId="{4F184E39-1F4E-4AC5-AFCC-E873A97575F0}"/>
          </ac:spMkLst>
        </pc:spChg>
      </pc:sldChg>
      <pc:sldChg chg="modNotesTx">
        <pc:chgData name="Matt Gilsenan" userId="f71a6ab0-3620-4e68-a71d-ae04fbb3e584" providerId="ADAL" clId="{7B363527-DE13-4126-BACD-414B098168DE}" dt="2020-01-10T10:24:50.621" v="1533" actId="6549"/>
        <pc:sldMkLst>
          <pc:docMk/>
          <pc:sldMk cId="2035951466" sldId="260"/>
        </pc:sldMkLst>
      </pc:sldChg>
      <pc:sldChg chg="modNotesTx">
        <pc:chgData name="Matt Gilsenan" userId="f71a6ab0-3620-4e68-a71d-ae04fbb3e584" providerId="ADAL" clId="{7B363527-DE13-4126-BACD-414B098168DE}" dt="2020-01-10T10:52:25.473" v="2468" actId="20577"/>
        <pc:sldMkLst>
          <pc:docMk/>
          <pc:sldMk cId="3491748045" sldId="261"/>
        </pc:sldMkLst>
      </pc:sldChg>
      <pc:sldChg chg="modSp">
        <pc:chgData name="Matt Gilsenan" userId="f71a6ab0-3620-4e68-a71d-ae04fbb3e584" providerId="ADAL" clId="{7B363527-DE13-4126-BACD-414B098168DE}" dt="2020-01-09T12:25:50.028" v="881" actId="20577"/>
        <pc:sldMkLst>
          <pc:docMk/>
          <pc:sldMk cId="2555892703" sldId="264"/>
        </pc:sldMkLst>
        <pc:spChg chg="mod">
          <ac:chgData name="Matt Gilsenan" userId="f71a6ab0-3620-4e68-a71d-ae04fbb3e584" providerId="ADAL" clId="{7B363527-DE13-4126-BACD-414B098168DE}" dt="2020-01-09T12:25:50.028" v="881" actId="20577"/>
          <ac:spMkLst>
            <pc:docMk/>
            <pc:sldMk cId="2555892703" sldId="264"/>
            <ac:spMk id="4" creationId="{A72F3C9D-E800-4AFC-ADF4-049CBD9F4E1D}"/>
          </ac:spMkLst>
        </pc:spChg>
      </pc:sldChg>
      <pc:sldChg chg="modNotesTx">
        <pc:chgData name="Matt Gilsenan" userId="f71a6ab0-3620-4e68-a71d-ae04fbb3e584" providerId="ADAL" clId="{7B363527-DE13-4126-BACD-414B098168DE}" dt="2020-01-10T10:42:11.850" v="2239" actId="20577"/>
        <pc:sldMkLst>
          <pc:docMk/>
          <pc:sldMk cId="2656388647" sldId="266"/>
        </pc:sldMkLst>
      </pc:sldChg>
      <pc:sldChg chg="modNotesTx">
        <pc:chgData name="Matt Gilsenan" userId="f71a6ab0-3620-4e68-a71d-ae04fbb3e584" providerId="ADAL" clId="{7B363527-DE13-4126-BACD-414B098168DE}" dt="2020-01-10T10:57:34.882" v="2929" actId="20577"/>
        <pc:sldMkLst>
          <pc:docMk/>
          <pc:sldMk cId="3161671268" sldId="267"/>
        </pc:sldMkLst>
      </pc:sldChg>
      <pc:sldChg chg="addSp modNotesTx">
        <pc:chgData name="Matt Gilsenan" userId="f71a6ab0-3620-4e68-a71d-ae04fbb3e584" providerId="ADAL" clId="{7B363527-DE13-4126-BACD-414B098168DE}" dt="2020-01-13T17:09:35.156" v="4607" actId="20577"/>
        <pc:sldMkLst>
          <pc:docMk/>
          <pc:sldMk cId="3069749915" sldId="268"/>
        </pc:sldMkLst>
        <pc:spChg chg="add">
          <ac:chgData name="Matt Gilsenan" userId="f71a6ab0-3620-4e68-a71d-ae04fbb3e584" providerId="ADAL" clId="{7B363527-DE13-4126-BACD-414B098168DE}" dt="2020-01-09T11:17:45.262" v="598"/>
          <ac:spMkLst>
            <pc:docMk/>
            <pc:sldMk cId="3069749915" sldId="268"/>
            <ac:spMk id="8" creationId="{946850EE-4E09-4B7E-9EC1-2CFC0CB7B80D}"/>
          </ac:spMkLst>
        </pc:spChg>
        <pc:spChg chg="add">
          <ac:chgData name="Matt Gilsenan" userId="f71a6ab0-3620-4e68-a71d-ae04fbb3e584" providerId="ADAL" clId="{7B363527-DE13-4126-BACD-414B098168DE}" dt="2020-01-09T11:17:45.262" v="598"/>
          <ac:spMkLst>
            <pc:docMk/>
            <pc:sldMk cId="3069749915" sldId="268"/>
            <ac:spMk id="9" creationId="{230A92A5-A431-488A-96C1-DED70BE82C86}"/>
          </ac:spMkLst>
        </pc:spChg>
      </pc:sldChg>
      <pc:sldChg chg="modNotesTx">
        <pc:chgData name="Matt Gilsenan" userId="f71a6ab0-3620-4e68-a71d-ae04fbb3e584" providerId="ADAL" clId="{7B363527-DE13-4126-BACD-414B098168DE}" dt="2020-01-13T17:00:16.550" v="3878" actId="20577"/>
        <pc:sldMkLst>
          <pc:docMk/>
          <pc:sldMk cId="2753669774" sldId="269"/>
        </pc:sldMkLst>
      </pc:sldChg>
      <pc:sldChg chg="modNotesTx">
        <pc:chgData name="Matt Gilsenan" userId="f71a6ab0-3620-4e68-a71d-ae04fbb3e584" providerId="ADAL" clId="{7B363527-DE13-4126-BACD-414B098168DE}" dt="2020-01-13T17:07:05.444" v="4334" actId="6549"/>
        <pc:sldMkLst>
          <pc:docMk/>
          <pc:sldMk cId="1847159428" sldId="270"/>
        </pc:sldMkLst>
      </pc:sldChg>
      <pc:sldChg chg="modNotesTx">
        <pc:chgData name="Matt Gilsenan" userId="f71a6ab0-3620-4e68-a71d-ae04fbb3e584" providerId="ADAL" clId="{7B363527-DE13-4126-BACD-414B098168DE}" dt="2020-01-13T17:14:59.913" v="5341" actId="20577"/>
        <pc:sldMkLst>
          <pc:docMk/>
          <pc:sldMk cId="58166978" sldId="271"/>
        </pc:sldMkLst>
      </pc:sldChg>
      <pc:sldChg chg="modNotesTx">
        <pc:chgData name="Matt Gilsenan" userId="f71a6ab0-3620-4e68-a71d-ae04fbb3e584" providerId="ADAL" clId="{7B363527-DE13-4126-BACD-414B098168DE}" dt="2020-01-13T17:12:27.712" v="5012" actId="20577"/>
        <pc:sldMkLst>
          <pc:docMk/>
          <pc:sldMk cId="1076385150" sldId="272"/>
        </pc:sldMkLst>
      </pc:sldChg>
      <pc:sldChg chg="modSp add modNotesTx">
        <pc:chgData name="Matt Gilsenan" userId="f71a6ab0-3620-4e68-a71d-ae04fbb3e584" providerId="ADAL" clId="{7B363527-DE13-4126-BACD-414B098168DE}" dt="2020-01-10T10:22:57.648" v="1494" actId="20577"/>
        <pc:sldMkLst>
          <pc:docMk/>
          <pc:sldMk cId="2484808603" sldId="273"/>
        </pc:sldMkLst>
        <pc:spChg chg="mod">
          <ac:chgData name="Matt Gilsenan" userId="f71a6ab0-3620-4e68-a71d-ae04fbb3e584" providerId="ADAL" clId="{7B363527-DE13-4126-BACD-414B098168DE}" dt="2020-01-09T11:21:35.057" v="611" actId="6549"/>
          <ac:spMkLst>
            <pc:docMk/>
            <pc:sldMk cId="2484808603" sldId="273"/>
            <ac:spMk id="3" creationId="{7F705CAE-0F21-485B-91D1-F8EC12352347}"/>
          </ac:spMkLst>
        </pc:spChg>
      </pc:sldChg>
      <pc:sldChg chg="addSp delSp modSp add">
        <pc:chgData name="Matt Gilsenan" userId="f71a6ab0-3620-4e68-a71d-ae04fbb3e584" providerId="ADAL" clId="{7B363527-DE13-4126-BACD-414B098168DE}" dt="2020-01-09T12:25:21.483" v="880" actId="20577"/>
        <pc:sldMkLst>
          <pc:docMk/>
          <pc:sldMk cId="4267689389" sldId="274"/>
        </pc:sldMkLst>
        <pc:spChg chg="mod">
          <ac:chgData name="Matt Gilsenan" userId="f71a6ab0-3620-4e68-a71d-ae04fbb3e584" providerId="ADAL" clId="{7B363527-DE13-4126-BACD-414B098168DE}" dt="2020-01-09T12:25:21.483" v="880" actId="20577"/>
          <ac:spMkLst>
            <pc:docMk/>
            <pc:sldMk cId="4267689389" sldId="274"/>
            <ac:spMk id="2" creationId="{9C1C3D6A-6714-4E45-9A49-2CAAC931E177}"/>
          </ac:spMkLst>
        </pc:spChg>
        <pc:spChg chg="add mod">
          <ac:chgData name="Matt Gilsenan" userId="f71a6ab0-3620-4e68-a71d-ae04fbb3e584" providerId="ADAL" clId="{7B363527-DE13-4126-BACD-414B098168DE}" dt="2020-01-09T12:24:52.396" v="837" actId="27636"/>
          <ac:spMkLst>
            <pc:docMk/>
            <pc:sldMk cId="4267689389" sldId="274"/>
            <ac:spMk id="10" creationId="{F9389F19-C31F-4715-9563-B9181A11C021}"/>
          </ac:spMkLst>
        </pc:spChg>
        <pc:spChg chg="add mod">
          <ac:chgData name="Matt Gilsenan" userId="f71a6ab0-3620-4e68-a71d-ae04fbb3e584" providerId="ADAL" clId="{7B363527-DE13-4126-BACD-414B098168DE}" dt="2020-01-09T12:23:39.434" v="771" actId="20577"/>
          <ac:spMkLst>
            <pc:docMk/>
            <pc:sldMk cId="4267689389" sldId="274"/>
            <ac:spMk id="12" creationId="{25CEB661-4BCF-4E56-AD0F-AD4B30FB6F4E}"/>
          </ac:spMkLst>
        </pc:spChg>
        <pc:spChg chg="add mod">
          <ac:chgData name="Matt Gilsenan" userId="f71a6ab0-3620-4e68-a71d-ae04fbb3e584" providerId="ADAL" clId="{7B363527-DE13-4126-BACD-414B098168DE}" dt="2020-01-09T12:24:20.753" v="832" actId="14100"/>
          <ac:spMkLst>
            <pc:docMk/>
            <pc:sldMk cId="4267689389" sldId="274"/>
            <ac:spMk id="14" creationId="{60C15630-C047-453D-BEF8-2AF7D0B69A1F}"/>
          </ac:spMkLst>
        </pc:spChg>
        <pc:picChg chg="del">
          <ac:chgData name="Matt Gilsenan" userId="f71a6ab0-3620-4e68-a71d-ae04fbb3e584" providerId="ADAL" clId="{7B363527-DE13-4126-BACD-414B098168DE}" dt="2020-01-09T11:18:08.431" v="602" actId="478"/>
          <ac:picMkLst>
            <pc:docMk/>
            <pc:sldMk cId="4267689389" sldId="274"/>
            <ac:picMk id="7" creationId="{94D19A84-B773-4DF1-985F-FEEF2B75FD40}"/>
          </ac:picMkLst>
        </pc:picChg>
        <pc:picChg chg="del">
          <ac:chgData name="Matt Gilsenan" userId="f71a6ab0-3620-4e68-a71d-ae04fbb3e584" providerId="ADAL" clId="{7B363527-DE13-4126-BACD-414B098168DE}" dt="2020-01-09T11:18:07.815" v="601" actId="478"/>
          <ac:picMkLst>
            <pc:docMk/>
            <pc:sldMk cId="4267689389" sldId="274"/>
            <ac:picMk id="9" creationId="{0AB2D661-2AE0-4BDD-A40B-EB88A073D044}"/>
          </ac:picMkLst>
        </pc:picChg>
        <pc:picChg chg="del">
          <ac:chgData name="Matt Gilsenan" userId="f71a6ab0-3620-4e68-a71d-ae04fbb3e584" providerId="ADAL" clId="{7B363527-DE13-4126-BACD-414B098168DE}" dt="2020-01-09T11:18:07.207" v="600" actId="478"/>
          <ac:picMkLst>
            <pc:docMk/>
            <pc:sldMk cId="4267689389" sldId="274"/>
            <ac:picMk id="11" creationId="{96BD954F-3D98-47A7-A84C-7986866E1AB5}"/>
          </ac:picMkLst>
        </pc:picChg>
        <pc:picChg chg="del">
          <ac:chgData name="Matt Gilsenan" userId="f71a6ab0-3620-4e68-a71d-ae04fbb3e584" providerId="ADAL" clId="{7B363527-DE13-4126-BACD-414B098168DE}" dt="2020-01-09T11:18:09.054" v="603" actId="478"/>
          <ac:picMkLst>
            <pc:docMk/>
            <pc:sldMk cId="4267689389" sldId="274"/>
            <ac:picMk id="13" creationId="{3E48F1F0-FA52-46C1-A00C-C55ABE385E3E}"/>
          </ac:picMkLst>
        </pc:picChg>
      </pc:sldChg>
      <pc:sldChg chg="addSp delSp modSp add">
        <pc:chgData name="Matt Gilsenan" userId="f71a6ab0-3620-4e68-a71d-ae04fbb3e584" providerId="ADAL" clId="{7B363527-DE13-4126-BACD-414B098168DE}" dt="2020-01-10T10:39:57.571" v="2224" actId="6549"/>
        <pc:sldMkLst>
          <pc:docMk/>
          <pc:sldMk cId="305521149" sldId="275"/>
        </pc:sldMkLst>
        <pc:spChg chg="mod">
          <ac:chgData name="Matt Gilsenan" userId="f71a6ab0-3620-4e68-a71d-ae04fbb3e584" providerId="ADAL" clId="{7B363527-DE13-4126-BACD-414B098168DE}" dt="2020-01-10T10:04:18.038" v="911" actId="20577"/>
          <ac:spMkLst>
            <pc:docMk/>
            <pc:sldMk cId="305521149" sldId="275"/>
            <ac:spMk id="4" creationId="{F367D905-DD59-4E27-8B10-A1A6DD5185A3}"/>
          </ac:spMkLst>
        </pc:spChg>
        <pc:spChg chg="add mod">
          <ac:chgData name="Matt Gilsenan" userId="f71a6ab0-3620-4e68-a71d-ae04fbb3e584" providerId="ADAL" clId="{7B363527-DE13-4126-BACD-414B098168DE}" dt="2020-01-10T10:39:57.571" v="2224" actId="6549"/>
          <ac:spMkLst>
            <pc:docMk/>
            <pc:sldMk cId="305521149" sldId="275"/>
            <ac:spMk id="7" creationId="{1A408EC3-F16D-4E9D-9789-464036CA7301}"/>
          </ac:spMkLst>
        </pc:spChg>
        <pc:spChg chg="add del">
          <ac:chgData name="Matt Gilsenan" userId="f71a6ab0-3620-4e68-a71d-ae04fbb3e584" providerId="ADAL" clId="{7B363527-DE13-4126-BACD-414B098168DE}" dt="2020-01-10T10:08:58.445" v="918"/>
          <ac:spMkLst>
            <pc:docMk/>
            <pc:sldMk cId="305521149" sldId="275"/>
            <ac:spMk id="8" creationId="{722FAA16-80B5-4F57-BFE0-63414AD774FB}"/>
          </ac:spMkLst>
        </pc:spChg>
        <pc:picChg chg="del">
          <ac:chgData name="Matt Gilsenan" userId="f71a6ab0-3620-4e68-a71d-ae04fbb3e584" providerId="ADAL" clId="{7B363527-DE13-4126-BACD-414B098168DE}" dt="2020-01-10T10:04:21.795" v="912" actId="478"/>
          <ac:picMkLst>
            <pc:docMk/>
            <pc:sldMk cId="305521149" sldId="275"/>
            <ac:picMk id="16" creationId="{471719C1-9A0D-4798-9181-8F0EF5515D08}"/>
          </ac:picMkLst>
        </pc:picChg>
      </pc:sldChg>
      <pc:sldChg chg="add del">
        <pc:chgData name="Matt Gilsenan" userId="f71a6ab0-3620-4e68-a71d-ae04fbb3e584" providerId="ADAL" clId="{7B363527-DE13-4126-BACD-414B098168DE}" dt="2020-01-10T10:04:35.026" v="914" actId="2696"/>
        <pc:sldMkLst>
          <pc:docMk/>
          <pc:sldMk cId="2226221600" sldId="276"/>
        </pc:sldMkLst>
      </pc:sldChg>
      <pc:sldChg chg="addSp modSp add modNotesTx">
        <pc:chgData name="Matt Gilsenan" userId="f71a6ab0-3620-4e68-a71d-ae04fbb3e584" providerId="ADAL" clId="{7B363527-DE13-4126-BACD-414B098168DE}" dt="2020-01-13T16:55:07.118" v="3393" actId="20577"/>
        <pc:sldMkLst>
          <pc:docMk/>
          <pc:sldMk cId="2442343221" sldId="276"/>
        </pc:sldMkLst>
        <pc:spChg chg="add mod ord">
          <ac:chgData name="Matt Gilsenan" userId="f71a6ab0-3620-4e68-a71d-ae04fbb3e584" providerId="ADAL" clId="{7B363527-DE13-4126-BACD-414B098168DE}" dt="2020-01-10T10:13:36.832" v="1022" actId="167"/>
          <ac:spMkLst>
            <pc:docMk/>
            <pc:sldMk cId="2442343221" sldId="276"/>
            <ac:spMk id="5" creationId="{958426B8-4E44-4F2E-9807-73284A475374}"/>
          </ac:spMkLst>
        </pc:spChg>
        <pc:spChg chg="add mod ord">
          <ac:chgData name="Matt Gilsenan" userId="f71a6ab0-3620-4e68-a71d-ae04fbb3e584" providerId="ADAL" clId="{7B363527-DE13-4126-BACD-414B098168DE}" dt="2020-01-10T10:13:59.248" v="1069" actId="14100"/>
          <ac:spMkLst>
            <pc:docMk/>
            <pc:sldMk cId="2442343221" sldId="276"/>
            <ac:spMk id="9" creationId="{173E32DF-AEE1-4CA2-9375-7187055BAC37}"/>
          </ac:spMkLst>
        </pc:spChg>
        <pc:picChg chg="add mod ord">
          <ac:chgData name="Matt Gilsenan" userId="f71a6ab0-3620-4e68-a71d-ae04fbb3e584" providerId="ADAL" clId="{7B363527-DE13-4126-BACD-414B098168DE}" dt="2020-01-10T10:14:04.141" v="1070" actId="167"/>
          <ac:picMkLst>
            <pc:docMk/>
            <pc:sldMk cId="2442343221" sldId="276"/>
            <ac:picMk id="3" creationId="{5552C1DB-17C7-453A-9C15-67D18A2B996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73492-6F14-604F-A44F-1A327F6D4399}" type="datetimeFigureOut">
              <a:rPr lang="en-GB" smtClean="0"/>
              <a:t>13/01/2020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0A149-5FB4-F14C-BB0B-BB4EC7C46C0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3082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Talk through the bullet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0A149-5FB4-F14C-BB0B-BB4EC7C46C0F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5267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Talk through the bullet points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0A149-5FB4-F14C-BB0B-BB4EC7C46C0F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4254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Battersea scheme was a new rooftop MUGA (multi use games area) for a new school.</a:t>
            </a:r>
          </a:p>
          <a:p>
            <a:endParaRPr lang="en-GB" dirty="0"/>
          </a:p>
          <a:p>
            <a:r>
              <a:rPr lang="en-GB" dirty="0"/>
              <a:t>The Putney scheme was a resin bound gravel playground with a separate socialising area with planting.</a:t>
            </a:r>
          </a:p>
          <a:p>
            <a:endParaRPr lang="en-GB" dirty="0"/>
          </a:p>
          <a:p>
            <a:r>
              <a:rPr lang="en-GB" dirty="0"/>
              <a:t>The running track was installed at level 16 at the White Collar Factory in London.</a:t>
            </a:r>
          </a:p>
          <a:p>
            <a:endParaRPr lang="en-GB" dirty="0"/>
          </a:p>
          <a:p>
            <a:r>
              <a:rPr lang="en-GB" dirty="0"/>
              <a:t>All these installations used an 85mm thick </a:t>
            </a:r>
            <a:r>
              <a:rPr lang="en-GB" dirty="0" err="1"/>
              <a:t>permavoid</a:t>
            </a:r>
            <a:r>
              <a:rPr lang="en-GB" dirty="0"/>
              <a:t> raft to provide a lightweight,  very effective and efficient drainage layer.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0A149-5FB4-F14C-BB0B-BB4EC7C46C0F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8847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Anfield</a:t>
            </a:r>
            <a:r>
              <a:rPr lang="en-GB" dirty="0"/>
              <a:t> – SEL installed a full </a:t>
            </a:r>
            <a:r>
              <a:rPr lang="en-GB" dirty="0" err="1"/>
              <a:t>permavoid</a:t>
            </a:r>
            <a:r>
              <a:rPr lang="en-GB" dirty="0"/>
              <a:t> raft below the grass pitch construction.</a:t>
            </a:r>
          </a:p>
          <a:p>
            <a:endParaRPr lang="en-GB" dirty="0"/>
          </a:p>
          <a:p>
            <a:r>
              <a:rPr lang="en-GB" dirty="0"/>
              <a:t>Tottenham – SEL installed a </a:t>
            </a:r>
            <a:r>
              <a:rPr lang="en-GB" dirty="0" err="1"/>
              <a:t>permavoid</a:t>
            </a:r>
            <a:r>
              <a:rPr lang="en-GB" dirty="0"/>
              <a:t> raft below the grass pitch which retracts below the stand in 3 sections. SEL also installed the </a:t>
            </a:r>
            <a:r>
              <a:rPr lang="en-GB" dirty="0" err="1"/>
              <a:t>permavoid</a:t>
            </a:r>
            <a:r>
              <a:rPr lang="en-GB" dirty="0"/>
              <a:t> drainage layer below the underlying synthetic NFL pitch below.</a:t>
            </a:r>
          </a:p>
          <a:p>
            <a:endParaRPr lang="en-GB" dirty="0"/>
          </a:p>
          <a:p>
            <a:r>
              <a:rPr lang="en-GB" dirty="0"/>
              <a:t>Twickenham – SEL installed the temporary breakthrough pitch system developed specifically to International Hockey Federation (FIH) standards for a series of FIH Pro League matches between Great Britain and New Zealand at the Twickenham Stoop stadium on 23 June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0A149-5FB4-F14C-BB0B-BB4EC7C46C0F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8633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Talk through the bullet points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0A149-5FB4-F14C-BB0B-BB4EC7C46C0F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2910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are 2 images from </a:t>
            </a:r>
            <a:r>
              <a:rPr lang="en-GB" dirty="0" err="1"/>
              <a:t>Sel’s</a:t>
            </a:r>
            <a:r>
              <a:rPr lang="en-GB" dirty="0"/>
              <a:t> submission for the “Design of our Tyne” competition, which centred around retrofit green infrastructure technologies that could be utilised at the quayside in Newcastle near the Tyne bridge. </a:t>
            </a:r>
            <a:r>
              <a:rPr lang="en-GB" dirty="0" err="1"/>
              <a:t>Sel</a:t>
            </a:r>
            <a:r>
              <a:rPr lang="en-GB" dirty="0"/>
              <a:t> were joint winners with Fairhurst.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0A149-5FB4-F14C-BB0B-BB4EC7C46C0F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8163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Talk through the bullet points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0A149-5FB4-F14C-BB0B-BB4EC7C46C0F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7520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above images show (top row) a membrane liner to a permeable road (white), passive gas dispersal layer, green gas barrier membrane, hot air membrane sealing around a column penetration</a:t>
            </a:r>
          </a:p>
          <a:p>
            <a:endParaRPr lang="en-GB" dirty="0"/>
          </a:p>
          <a:p>
            <a:r>
              <a:rPr lang="en-GB" dirty="0"/>
              <a:t>(bottom row) 3 different gas protection installations.</a:t>
            </a:r>
          </a:p>
          <a:p>
            <a:endParaRPr lang="en-GB" dirty="0"/>
          </a:p>
          <a:p>
            <a:r>
              <a:rPr lang="en-GB" dirty="0" err="1"/>
              <a:t>Sel</a:t>
            </a:r>
            <a:r>
              <a:rPr lang="en-GB" dirty="0"/>
              <a:t> work with all the major gas system manufacturers such as Juta, Proctor, </a:t>
            </a:r>
            <a:r>
              <a:rPr lang="en-GB" dirty="0" err="1"/>
              <a:t>Visqueen</a:t>
            </a:r>
            <a:r>
              <a:rPr lang="en-GB" dirty="0"/>
              <a:t> and </a:t>
            </a:r>
            <a:r>
              <a:rPr lang="en-GB" dirty="0" err="1"/>
              <a:t>Cordek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0A149-5FB4-F14C-BB0B-BB4EC7C46C0F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9937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Talk through the bullet points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0A149-5FB4-F14C-BB0B-BB4EC7C46C0F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403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images show the various stages of a vibro-installation, depths up to 10m are achievable.</a:t>
            </a:r>
          </a:p>
          <a:p>
            <a:endParaRPr lang="en-GB" dirty="0"/>
          </a:p>
          <a:p>
            <a:r>
              <a:rPr lang="en-GB" dirty="0"/>
              <a:t>The vibro-method is essentially a ‘no-dig’ installation, with soils from the upper shallow trench reinstated after installation.</a:t>
            </a:r>
          </a:p>
          <a:p>
            <a:endParaRPr lang="en-GB" dirty="0"/>
          </a:p>
          <a:p>
            <a:r>
              <a:rPr lang="en-GB" dirty="0"/>
              <a:t>For greater depths we can switch to a rotary auger method which utilises 300mm diameter wells.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0A149-5FB4-F14C-BB0B-BB4EC7C46C0F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3703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Environmental values its clients and strives to always identify the most cost-effective solution possible for their needs especially at tender stage where our input could provide a competitive edge.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Environmental will work closely and diligently with all parties to coordinate all aspects of a project to facilitate a successful completion.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Constructionline Gold accredited, have SSIP accreditation and ISO9001 certification.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 collaboration with industry partners and academia also gives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ability to influence, and the readiness to react to, forthcoming legislation and guidance.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Sel's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fabrication team produces a robust range of construction products from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hdpe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pp and steel for all aspects of drainage (in ground, podium and roof) and for gas protection.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0A149-5FB4-F14C-BB0B-BB4EC7C46C0F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5745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Talk through the bullet points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0A149-5FB4-F14C-BB0B-BB4EC7C46C0F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8008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Environmental focuses on applying the principles detailed in the CIRIA C753 "The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SuDS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Manual“</a:t>
            </a:r>
          </a:p>
          <a:p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Innovative products and systems created by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efficiently implement such principles, even in the most challenging circumstances. 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Sel's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solutions promote and enable seamless</a:t>
            </a:r>
            <a:r>
              <a:rPr lang="en-GB" dirty="0"/>
              <a:t>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integration of permeable paving, green infrastructure, swales, wetlands and detention ponds.</a:t>
            </a:r>
            <a:r>
              <a:rPr lang="en-GB" dirty="0"/>
              <a:t> 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0A149-5FB4-F14C-BB0B-BB4EC7C46C0F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426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project is </a:t>
            </a:r>
            <a:r>
              <a:rPr lang="en-GB" dirty="0" err="1"/>
              <a:t>Longstanton</a:t>
            </a:r>
            <a:r>
              <a:rPr lang="en-GB" dirty="0"/>
              <a:t> park and ride in Cambridgeshire. The image shows the installation of a shallow </a:t>
            </a:r>
            <a:r>
              <a:rPr lang="en-GB" dirty="0" err="1"/>
              <a:t>permavoid</a:t>
            </a:r>
            <a:r>
              <a:rPr lang="en-GB" dirty="0"/>
              <a:t> system below a permeable surface.</a:t>
            </a:r>
          </a:p>
          <a:p>
            <a:endParaRPr lang="en-GB" dirty="0"/>
          </a:p>
          <a:p>
            <a:r>
              <a:rPr lang="en-GB" dirty="0" err="1"/>
              <a:t>Sel</a:t>
            </a:r>
            <a:r>
              <a:rPr lang="en-GB" dirty="0"/>
              <a:t> installed the membranes and the </a:t>
            </a:r>
            <a:r>
              <a:rPr lang="en-GB" dirty="0" err="1"/>
              <a:t>permavoid</a:t>
            </a:r>
            <a:r>
              <a:rPr lang="en-GB" dirty="0"/>
              <a:t> but collaborated with the contractor ‘</a:t>
            </a:r>
            <a:r>
              <a:rPr lang="en-GB" dirty="0" err="1"/>
              <a:t>bardon</a:t>
            </a:r>
            <a:r>
              <a:rPr lang="en-GB" dirty="0"/>
              <a:t>’ at tender stage to develop a more cost-effective solution for the park and ride drainage. </a:t>
            </a:r>
          </a:p>
          <a:p>
            <a:endParaRPr lang="en-GB" dirty="0"/>
          </a:p>
          <a:p>
            <a:r>
              <a:rPr lang="en-GB" dirty="0"/>
              <a:t>Incidentally we recently assisted in the surface water drainage design for some of the housing developments at the nearby new </a:t>
            </a:r>
            <a:r>
              <a:rPr lang="en-GB" dirty="0" err="1"/>
              <a:t>Northstowe</a:t>
            </a:r>
            <a:r>
              <a:rPr lang="en-GB" dirty="0"/>
              <a:t> garden city.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0A149-5FB4-F14C-BB0B-BB4EC7C46C0F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3568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have a wide range of our ‘home-grown’ products and solutions for residential developments, with a focus for managing water within plot boundaries.</a:t>
            </a:r>
          </a:p>
          <a:p>
            <a:endParaRPr lang="en-GB" dirty="0"/>
          </a:p>
          <a:p>
            <a:r>
              <a:rPr lang="en-GB" dirty="0"/>
              <a:t>Comprising flow control chambers, diffuser units for permeable pavements, impermeable membranes and geotextiles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0A149-5FB4-F14C-BB0B-BB4EC7C46C0F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2749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above image shows a few of our systems, going left to right:-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 </a:t>
            </a:r>
            <a:r>
              <a:rPr lang="en-GB" dirty="0" err="1"/>
              <a:t>skeletank</a:t>
            </a:r>
            <a:r>
              <a:rPr lang="en-GB" dirty="0"/>
              <a:t> module for attenuation, with a robust rotationally moulded shell, with an internal high strength structure.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Various silt chambers.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Various flow control chambers.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 </a:t>
            </a:r>
            <a:r>
              <a:rPr lang="en-GB" dirty="0" err="1"/>
              <a:t>raintaina</a:t>
            </a:r>
            <a:r>
              <a:rPr lang="en-GB" dirty="0"/>
              <a:t> attenuation module with an internal flow control, for ‘within-plot’ surface water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Various diffuser units for the efficient inflow </a:t>
            </a:r>
            <a:r>
              <a:rPr lang="en-GB"/>
              <a:t>of rainwater </a:t>
            </a:r>
            <a:r>
              <a:rPr lang="en-GB" dirty="0"/>
              <a:t>into </a:t>
            </a:r>
            <a:r>
              <a:rPr lang="en-GB"/>
              <a:t>voided sub-base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0A149-5FB4-F14C-BB0B-BB4EC7C46C0F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9377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Talk through the bullet points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0A149-5FB4-F14C-BB0B-BB4EC7C46C0F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image shows installation of a retrofit suds scheme in London known as Counter Creek Flood Alleviation Scheme aka </a:t>
            </a:r>
            <a:r>
              <a:rPr lang="en-GB" dirty="0" err="1"/>
              <a:t>Greenstreets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purpose of the suds system was to slow the flow of water into sewer during periods of rainfall to prevent the local sewer surcharging and flooding nearby basements. 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Arundel Gardens (image shown) the existing flow rates into sewer could be as much as 200 l/s during heavy storms. After the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SuDS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 was installed the flow into sewer was reduced to around 6l/s, a 97% reduction.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 worked very closely with the Consultants Atkins Global, Thames Water, the Royal Borough of Kensington and Chelsea</a:t>
            </a:r>
            <a:r>
              <a:rPr lang="en-GB" dirty="0"/>
              <a:t> and FM Conway to deliver this pioneering scheme.</a:t>
            </a:r>
          </a:p>
          <a:p>
            <a:endParaRPr lang="en-GB" dirty="0"/>
          </a:p>
          <a:p>
            <a:r>
              <a:rPr lang="en-GB" dirty="0"/>
              <a:t>This scheme won the Green Organisation’s, Green Apple Award for Sustainability in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0A149-5FB4-F14C-BB0B-BB4EC7C46C0F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6162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6A24E-9981-42EB-8B56-DE4BA504B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E119D-0AF2-4ECA-8584-584551E60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99674-1132-4735-A160-EDE4B6ABC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7CF22-B252-4158-B56B-CD25D6F6E3EA}" type="datetimeFigureOut">
              <a:rPr lang="en-GB" smtClean="0"/>
              <a:t>13/01/2020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43AFA-1CA5-42D9-8872-7DFDF5499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167F9-AEDD-49D1-B4E4-958561426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7480-6A50-4EDD-9221-47BE330690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5362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901BE-B5CD-43FA-A060-2E612120B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4813C6-C094-484D-AEB2-983C4B0B9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FA439-A123-4546-A190-7B6ED15A9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7CF22-B252-4158-B56B-CD25D6F6E3EA}" type="datetimeFigureOut">
              <a:rPr lang="en-GB" smtClean="0"/>
              <a:t>13/01/2020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1C779-C734-4F71-A9BD-8A95937C9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9EB66-3348-4D72-B390-6C1D4D4AB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7480-6A50-4EDD-9221-47BE330690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5919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9F3A22-7042-4F2F-8D01-58370424AA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D3FA8-CD0A-4D1C-8267-B95DE0C60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1758D-1AA8-4122-855A-6C5D7B232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7CF22-B252-4158-B56B-CD25D6F6E3EA}" type="datetimeFigureOut">
              <a:rPr lang="en-GB" smtClean="0"/>
              <a:t>13/01/2020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64120-E5F2-496D-A5A5-5A646FF61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200BC-70CA-4CD7-A906-76BC5AD64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7480-6A50-4EDD-9221-47BE330690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3870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C36E6-D68A-4F68-8D73-B8D890B09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50463-FDF6-43B6-900C-4CE9DA70F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0732F-A2DD-46F2-BD05-AFCB8F32B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7CF22-B252-4158-B56B-CD25D6F6E3EA}" type="datetimeFigureOut">
              <a:rPr lang="en-GB" smtClean="0"/>
              <a:t>13/01/2020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E8A04-8A0B-4C0E-8887-A5BDE6D9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23A3B-5C07-4074-887C-B76610944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7480-6A50-4EDD-9221-47BE330690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918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79281-1B44-4D6E-94D2-A71D7486D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B1CBD-1A46-45BC-AD3C-C24505183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796CA-E628-4008-9B2D-CB14448F8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7CF22-B252-4158-B56B-CD25D6F6E3EA}" type="datetimeFigureOut">
              <a:rPr lang="en-GB" smtClean="0"/>
              <a:t>13/01/2020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E9FB5-D3DE-4645-81BD-DB49C81A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D74A3-4C44-4B0A-97E7-B47823F2C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7480-6A50-4EDD-9221-47BE330690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461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C3AE6-4057-40BC-A64D-1C314BDD7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163AE-E033-43B4-94E0-16870714F2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008162-75F1-452E-898A-BB52B54FC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E870F-2B53-4564-AC6F-36854A0BC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7CF22-B252-4158-B56B-CD25D6F6E3EA}" type="datetimeFigureOut">
              <a:rPr lang="en-GB" smtClean="0"/>
              <a:t>13/01/2020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283AB-6261-4974-A35C-63AA64A38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19C1E-1FDF-4C98-9116-BA7E767D6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7480-6A50-4EDD-9221-47BE330690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5042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88517-68B5-49A5-9508-9845DD7BD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DB84D-0A4D-4CC9-9BEE-3D5568DAB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B73A21-C959-489C-8C61-844D72B6F0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063CFC-A81E-45C0-8E1F-C9A04F003E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93A937-AD8C-4D63-A994-A023831964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9DC787-E84D-4A89-9DCB-3286B0F6A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7CF22-B252-4158-B56B-CD25D6F6E3EA}" type="datetimeFigureOut">
              <a:rPr lang="en-GB" smtClean="0"/>
              <a:t>13/01/2020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A704B7-3217-4FA6-A3F9-BF3E14C0C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12CEF0-9E4A-4579-9AB4-023417D96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7480-6A50-4EDD-9221-47BE330690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816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9E3FF-C458-42EF-8B3D-A10E448A4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D1F342-2BE5-419C-AA3C-E02CCDCC1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7CF22-B252-4158-B56B-CD25D6F6E3EA}" type="datetimeFigureOut">
              <a:rPr lang="en-GB" smtClean="0"/>
              <a:t>13/01/2020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304259-F92F-4FBC-B5F0-7B550D909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EE919-D3FF-4A0A-B51B-46AD36ABC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7480-6A50-4EDD-9221-47BE330690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7868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B69B1A-56CE-47F5-8496-820D177DB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7CF22-B252-4158-B56B-CD25D6F6E3EA}" type="datetimeFigureOut">
              <a:rPr lang="en-GB" smtClean="0"/>
              <a:t>13/01/2020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C2B7-0BA0-4E5F-88F6-437F66DAD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37B62-61D1-4373-B318-99640130F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7480-6A50-4EDD-9221-47BE330690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994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732BA-6D8F-489A-8ADB-FE9FE21B0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A2EC3-CDEC-4057-AC82-E97C6153D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B9236C-5898-43FF-83DA-EA151CA98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4145A-52BF-4A83-A49F-E91B6707C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7CF22-B252-4158-B56B-CD25D6F6E3EA}" type="datetimeFigureOut">
              <a:rPr lang="en-GB" smtClean="0"/>
              <a:t>13/01/2020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4C649D-D84F-4C5D-B1A4-40D85A741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CC691-8E53-4E49-96FD-834524AD5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7480-6A50-4EDD-9221-47BE330690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0802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C2447-9C39-4903-850E-97B0717D7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66C4CD-B8B4-4899-8F6E-676E1E3D4F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8CFE1C-A74F-4914-BC00-4E955CE85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A201C-E192-4203-866D-F9FBC9E1F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7CF22-B252-4158-B56B-CD25D6F6E3EA}" type="datetimeFigureOut">
              <a:rPr lang="en-GB" smtClean="0"/>
              <a:t>13/01/2020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30DC43-8485-4934-B813-35D6E7822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F86832-DB2F-403B-AF5B-3E3082E1C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7480-6A50-4EDD-9221-47BE330690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518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F8D615-FDBF-43F7-B774-9A6CE175F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2AA50-54E4-4172-ABD6-B16189A47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0B0AA-6644-40AB-A2DF-AE263FD503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7CF22-B252-4158-B56B-CD25D6F6E3EA}" type="datetimeFigureOut">
              <a:rPr lang="en-GB" smtClean="0"/>
              <a:t>13/01/2020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22309-958F-40DC-B100-FB1F99C09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FFAE8-71FC-432A-88D1-4D9626A33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B7480-6A50-4EDD-9221-47BE330690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533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outdoor, grass, building, train&#10;&#10;Description automatically generated">
            <a:extLst>
              <a:ext uri="{FF2B5EF4-FFF2-40B4-BE49-F238E27FC236}">
                <a16:creationId xmlns:a16="http://schemas.microsoft.com/office/drawing/2014/main" id="{48636AB9-D8C7-4BA1-A541-13D6F49BE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79" y="-1253632"/>
            <a:ext cx="12276499" cy="7901226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FA4D2CE-AE25-4EAA-8F09-9FF9D0664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83" y="-28668"/>
            <a:ext cx="9868277" cy="6957891"/>
          </a:xfrm>
          <a:prstGeom prst="rect">
            <a:avLst/>
          </a:prstGeom>
        </p:spPr>
      </p:pic>
      <p:pic>
        <p:nvPicPr>
          <p:cNvPr id="12" name="Picture 11" descr="A picture containing food, drawing, plate&#10;&#10;Description automatically generated">
            <a:extLst>
              <a:ext uri="{FF2B5EF4-FFF2-40B4-BE49-F238E27FC236}">
                <a16:creationId xmlns:a16="http://schemas.microsoft.com/office/drawing/2014/main" id="{9A2C10D0-7CEB-420B-91A6-14B710F54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11" y="5330573"/>
            <a:ext cx="4707802" cy="6925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3E17B2B-F37D-4740-9A3C-1665BE9EEB29}"/>
              </a:ext>
            </a:extLst>
          </p:cNvPr>
          <p:cNvSpPr/>
          <p:nvPr/>
        </p:nvSpPr>
        <p:spPr>
          <a:xfrm>
            <a:off x="-72428" y="-19615"/>
            <a:ext cx="1264468" cy="1730719"/>
          </a:xfrm>
          <a:prstGeom prst="rect">
            <a:avLst/>
          </a:prstGeom>
          <a:solidFill>
            <a:srgbClr val="E5E8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03C678-EE47-47E1-A2CF-CBFED16392F5}"/>
              </a:ext>
            </a:extLst>
          </p:cNvPr>
          <p:cNvSpPr/>
          <p:nvPr/>
        </p:nvSpPr>
        <p:spPr>
          <a:xfrm>
            <a:off x="10927532" y="-19615"/>
            <a:ext cx="1264468" cy="1730719"/>
          </a:xfrm>
          <a:prstGeom prst="rect">
            <a:avLst/>
          </a:prstGeom>
          <a:solidFill>
            <a:srgbClr val="E5E8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05E8E5-49E2-4390-A63C-0774E984327C}"/>
              </a:ext>
            </a:extLst>
          </p:cNvPr>
          <p:cNvSpPr/>
          <p:nvPr/>
        </p:nvSpPr>
        <p:spPr>
          <a:xfrm>
            <a:off x="-60357" y="3438053"/>
            <a:ext cx="1264468" cy="3500223"/>
          </a:xfrm>
          <a:prstGeom prst="rect">
            <a:avLst/>
          </a:prstGeom>
          <a:solidFill>
            <a:srgbClr val="E5E8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6704AF-881A-4E6E-B734-531F3779C246}"/>
              </a:ext>
            </a:extLst>
          </p:cNvPr>
          <p:cNvSpPr/>
          <p:nvPr/>
        </p:nvSpPr>
        <p:spPr>
          <a:xfrm>
            <a:off x="10939603" y="3450277"/>
            <a:ext cx="1264468" cy="3500223"/>
          </a:xfrm>
          <a:prstGeom prst="rect">
            <a:avLst/>
          </a:prstGeom>
          <a:solidFill>
            <a:srgbClr val="E5E8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149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top of a snow covered sidewalk&#10;&#10;Description automatically generated">
            <a:extLst>
              <a:ext uri="{FF2B5EF4-FFF2-40B4-BE49-F238E27FC236}">
                <a16:creationId xmlns:a16="http://schemas.microsoft.com/office/drawing/2014/main" id="{5552C1DB-17C7-453A-9C15-67D18A2B9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73E32DF-AEE1-4CA2-9375-7187055BAC37}"/>
              </a:ext>
            </a:extLst>
          </p:cNvPr>
          <p:cNvSpPr/>
          <p:nvPr/>
        </p:nvSpPr>
        <p:spPr>
          <a:xfrm>
            <a:off x="396240" y="5644896"/>
            <a:ext cx="11399520" cy="100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8426B8-4E44-4F2E-9807-73284A475374}"/>
              </a:ext>
            </a:extLst>
          </p:cNvPr>
          <p:cNvSpPr/>
          <p:nvPr/>
        </p:nvSpPr>
        <p:spPr>
          <a:xfrm>
            <a:off x="560832" y="-49829"/>
            <a:ext cx="11399520" cy="1586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67D905-DD59-4E27-8B10-A1A6DD518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393185"/>
                </a:solidFill>
              </a:rPr>
              <a:t>Retrofit </a:t>
            </a:r>
            <a:r>
              <a:rPr lang="en-GB" dirty="0" err="1">
                <a:solidFill>
                  <a:srgbClr val="393185"/>
                </a:solidFill>
              </a:rPr>
              <a:t>SuDS</a:t>
            </a:r>
            <a:r>
              <a:rPr lang="en-GB" dirty="0">
                <a:solidFill>
                  <a:srgbClr val="393185"/>
                </a:solidFill>
              </a:rPr>
              <a:t> Systems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E94838-F3B3-4A17-9F48-23985E6DE3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6021" y="230188"/>
            <a:ext cx="680543" cy="680543"/>
          </a:xfrm>
          <a:prstGeom prst="rect">
            <a:avLst/>
          </a:prstGeom>
        </p:spPr>
      </p:pic>
      <p:sp>
        <p:nvSpPr>
          <p:cNvPr id="18" name="Footer Placeholder 102">
            <a:extLst>
              <a:ext uri="{FF2B5EF4-FFF2-40B4-BE49-F238E27FC236}">
                <a16:creationId xmlns:a16="http://schemas.microsoft.com/office/drawing/2014/main" id="{5C43AC07-B215-4368-8E0B-F9A5802AC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090083"/>
            <a:ext cx="12192000" cy="781170"/>
          </a:xfrm>
          <a:solidFill>
            <a:srgbClr val="393185"/>
          </a:solidFill>
        </p:spPr>
        <p:txBody>
          <a:bodyPr/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SEL Environmental Ltd</a:t>
            </a:r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975E987B-6FDD-4CB3-8AC0-99D75F61B36C}"/>
              </a:ext>
            </a:extLst>
          </p:cNvPr>
          <p:cNvSpPr/>
          <p:nvPr/>
        </p:nvSpPr>
        <p:spPr>
          <a:xfrm>
            <a:off x="-39415" y="6113732"/>
            <a:ext cx="6038194" cy="781170"/>
          </a:xfrm>
          <a:prstGeom prst="rtTriangle">
            <a:avLst/>
          </a:prstGeom>
          <a:solidFill>
            <a:srgbClr val="E31E24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2343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0632" y="1715914"/>
            <a:ext cx="3645660" cy="32748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1C3D6A-6714-4E45-9A49-2CAAC931E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93185"/>
                </a:solidFill>
              </a:rPr>
              <a:t>Sports Facilities</a:t>
            </a:r>
          </a:p>
        </p:txBody>
      </p:sp>
      <p:sp>
        <p:nvSpPr>
          <p:cNvPr id="6" name="Footer Placeholder 102">
            <a:extLst>
              <a:ext uri="{FF2B5EF4-FFF2-40B4-BE49-F238E27FC236}">
                <a16:creationId xmlns:a16="http://schemas.microsoft.com/office/drawing/2014/main" id="{696118A8-D705-4C16-B740-C269A50D0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090083"/>
            <a:ext cx="12192000" cy="781170"/>
          </a:xfrm>
          <a:solidFill>
            <a:srgbClr val="393185"/>
          </a:solidFill>
        </p:spPr>
        <p:txBody>
          <a:bodyPr/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SEL Environmental Ltd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8FB1BBCB-1382-4F17-B312-4FC7F917DD3A}"/>
              </a:ext>
            </a:extLst>
          </p:cNvPr>
          <p:cNvSpPr/>
          <p:nvPr/>
        </p:nvSpPr>
        <p:spPr>
          <a:xfrm>
            <a:off x="-39415" y="6113732"/>
            <a:ext cx="6038194" cy="781170"/>
          </a:xfrm>
          <a:prstGeom prst="rtTriangle">
            <a:avLst/>
          </a:prstGeom>
          <a:solidFill>
            <a:srgbClr val="E31E24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 rot="18868907">
            <a:off x="7165710" y="1420915"/>
            <a:ext cx="1784632" cy="955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 rot="2717576">
            <a:off x="10293705" y="1159870"/>
            <a:ext cx="1784632" cy="955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 rot="13878793">
            <a:off x="6988315" y="4308178"/>
            <a:ext cx="1784632" cy="955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2B947E-615A-457D-8A0D-E13458CFFC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6021" y="230188"/>
            <a:ext cx="680543" cy="68054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2F3C9D-E800-4AFC-ADF4-049CBD9F4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GB" sz="2000" dirty="0"/>
              <a:t>Turnkey Solutions</a:t>
            </a:r>
          </a:p>
          <a:p>
            <a:r>
              <a:rPr lang="en-GB" sz="2000" dirty="0"/>
              <a:t>Unique lightweight construction </a:t>
            </a:r>
            <a:r>
              <a:rPr lang="mr-IN" sz="2000" dirty="0"/>
              <a:t>–</a:t>
            </a:r>
            <a:r>
              <a:rPr lang="en-GB" sz="2000" dirty="0"/>
              <a:t> ideal for rooftops</a:t>
            </a:r>
          </a:p>
          <a:p>
            <a:r>
              <a:rPr lang="en-GB" sz="2000" dirty="0"/>
              <a:t>Systems developed through in house R&amp;D</a:t>
            </a:r>
          </a:p>
          <a:p>
            <a:r>
              <a:rPr lang="en-GB" sz="2000" dirty="0"/>
              <a:t>Specialist contracting and project management</a:t>
            </a:r>
          </a:p>
          <a:p>
            <a:r>
              <a:rPr lang="en-GB" sz="2000" dirty="0"/>
              <a:t>Impressive portfolio of high profile projects</a:t>
            </a:r>
          </a:p>
          <a:p>
            <a:r>
              <a:rPr lang="en-GB" sz="2000" dirty="0"/>
              <a:t>Can be incorporated as part of a sustainable drainage system</a:t>
            </a:r>
          </a:p>
          <a:p>
            <a:endParaRPr lang="en-GB" sz="2000" dirty="0"/>
          </a:p>
        </p:txBody>
      </p:sp>
      <p:sp>
        <p:nvSpPr>
          <p:cNvPr id="12" name="Rectangle 11"/>
          <p:cNvSpPr/>
          <p:nvPr/>
        </p:nvSpPr>
        <p:spPr>
          <a:xfrm rot="8682409">
            <a:off x="10426032" y="4460954"/>
            <a:ext cx="1623389" cy="781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4394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C3D6A-6714-4E45-9A49-2CAAC931E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93185"/>
                </a:solidFill>
              </a:rPr>
              <a:t>Rooftop Sports Facilities</a:t>
            </a:r>
          </a:p>
        </p:txBody>
      </p:sp>
      <p:pic>
        <p:nvPicPr>
          <p:cNvPr id="15" name="Picture 14" descr="A stadium with a large white building with a metal fence&#10;&#10;Description automatically generated">
            <a:extLst>
              <a:ext uri="{FF2B5EF4-FFF2-40B4-BE49-F238E27FC236}">
                <a16:creationId xmlns:a16="http://schemas.microsoft.com/office/drawing/2014/main" id="{F3BF57EF-EB92-4B8E-90E4-C0288BF759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197" y="2090766"/>
            <a:ext cx="3577838" cy="3577838"/>
          </a:xfrm>
          <a:prstGeom prst="rect">
            <a:avLst/>
          </a:prstGeom>
        </p:spPr>
      </p:pic>
      <p:pic>
        <p:nvPicPr>
          <p:cNvPr id="17" name="Picture 16" descr="A picture containing outdoor, sky, train, fence&#10;&#10;Description automatically generated">
            <a:extLst>
              <a:ext uri="{FF2B5EF4-FFF2-40B4-BE49-F238E27FC236}">
                <a16:creationId xmlns:a16="http://schemas.microsoft.com/office/drawing/2014/main" id="{CA7967DB-BEAE-423D-BFC1-DB53A8BFE4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540" y="2090765"/>
            <a:ext cx="3577839" cy="3577839"/>
          </a:xfrm>
          <a:prstGeom prst="rect">
            <a:avLst/>
          </a:prstGeom>
        </p:spPr>
      </p:pic>
      <p:pic>
        <p:nvPicPr>
          <p:cNvPr id="19" name="Picture 18" descr="A picture containing sky, outdoor, photo, ground&#10;&#10;Description automatically generated">
            <a:extLst>
              <a:ext uri="{FF2B5EF4-FFF2-40B4-BE49-F238E27FC236}">
                <a16:creationId xmlns:a16="http://schemas.microsoft.com/office/drawing/2014/main" id="{3CAA2373-5B99-4BE8-9CF1-519016E4AA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868" y="2090765"/>
            <a:ext cx="3577838" cy="357783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ACC7AA6-0EF6-4007-99A6-30ADBA2A27D9}"/>
              </a:ext>
            </a:extLst>
          </p:cNvPr>
          <p:cNvSpPr txBox="1"/>
          <p:nvPr/>
        </p:nvSpPr>
        <p:spPr>
          <a:xfrm>
            <a:off x="569141" y="1528505"/>
            <a:ext cx="2783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Battersea Rooftop MUGA (artificial)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A1D812-79E6-48D5-805C-0D9435676B58}"/>
              </a:ext>
            </a:extLst>
          </p:cNvPr>
          <p:cNvSpPr txBox="1"/>
          <p:nvPr/>
        </p:nvSpPr>
        <p:spPr>
          <a:xfrm>
            <a:off x="4407998" y="1535981"/>
            <a:ext cx="3327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Putney Rooftop MUGA (resin bound gravel)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A58C51-943A-4995-966C-AFC322A80CBD}"/>
              </a:ext>
            </a:extLst>
          </p:cNvPr>
          <p:cNvSpPr txBox="1"/>
          <p:nvPr/>
        </p:nvSpPr>
        <p:spPr>
          <a:xfrm>
            <a:off x="8542450" y="1535981"/>
            <a:ext cx="2870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London’s First Rooftop Running Track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2F8C9FD-53BF-4BA9-990D-D25338A1428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6021" y="230188"/>
            <a:ext cx="680543" cy="680543"/>
          </a:xfrm>
          <a:prstGeom prst="rect">
            <a:avLst/>
          </a:prstGeom>
        </p:spPr>
      </p:pic>
      <p:sp>
        <p:nvSpPr>
          <p:cNvPr id="28" name="Footer Placeholder 102">
            <a:extLst>
              <a:ext uri="{FF2B5EF4-FFF2-40B4-BE49-F238E27FC236}">
                <a16:creationId xmlns:a16="http://schemas.microsoft.com/office/drawing/2014/main" id="{D5B437F0-4FE8-434B-8A3D-FF3026208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090083"/>
            <a:ext cx="12192000" cy="781170"/>
          </a:xfrm>
          <a:solidFill>
            <a:srgbClr val="393185"/>
          </a:solidFill>
        </p:spPr>
        <p:txBody>
          <a:bodyPr/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SEL Environmental Ltd</a:t>
            </a:r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609BA600-8642-49D5-822C-8D9CB363BC53}"/>
              </a:ext>
            </a:extLst>
          </p:cNvPr>
          <p:cNvSpPr/>
          <p:nvPr/>
        </p:nvSpPr>
        <p:spPr>
          <a:xfrm>
            <a:off x="-39415" y="6113732"/>
            <a:ext cx="6038194" cy="781170"/>
          </a:xfrm>
          <a:prstGeom prst="rtTriangle">
            <a:avLst/>
          </a:prstGeom>
          <a:solidFill>
            <a:srgbClr val="E31E24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3669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C3D6A-6714-4E45-9A49-2CAAC931E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93185"/>
                </a:solidFill>
              </a:rPr>
              <a:t>Ground Level Sports Facilities</a:t>
            </a:r>
          </a:p>
        </p:txBody>
      </p:sp>
      <p:pic>
        <p:nvPicPr>
          <p:cNvPr id="4" name="Picture 3" descr="A picture containing sky, outdoor, building, water&#10;&#10;Description automatically generated">
            <a:extLst>
              <a:ext uri="{FF2B5EF4-FFF2-40B4-BE49-F238E27FC236}">
                <a16:creationId xmlns:a16="http://schemas.microsoft.com/office/drawing/2014/main" id="{902263A7-AD5D-4C15-81BB-586960A67E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71" y="2494418"/>
            <a:ext cx="3771544" cy="2828658"/>
          </a:xfrm>
          <a:prstGeom prst="rect">
            <a:avLst/>
          </a:prstGeom>
        </p:spPr>
      </p:pic>
      <p:pic>
        <p:nvPicPr>
          <p:cNvPr id="6" name="Picture 5" descr="A crowd of people at a beach&#10;&#10;Description automatically generated">
            <a:extLst>
              <a:ext uri="{FF2B5EF4-FFF2-40B4-BE49-F238E27FC236}">
                <a16:creationId xmlns:a16="http://schemas.microsoft.com/office/drawing/2014/main" id="{F8DFEB27-D9BE-4A9A-8EA8-3E4034A14F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262" y="2494417"/>
            <a:ext cx="3771545" cy="28286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43BC90-3F1E-4D73-A5B6-4E1E9F7532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911" y="2494418"/>
            <a:ext cx="3654956" cy="28286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5D5598-D26F-4CFB-8F96-F53CCCFA2FCE}"/>
              </a:ext>
            </a:extLst>
          </p:cNvPr>
          <p:cNvSpPr txBox="1"/>
          <p:nvPr/>
        </p:nvSpPr>
        <p:spPr>
          <a:xfrm>
            <a:off x="1425851" y="2038751"/>
            <a:ext cx="1443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Anfield, Liverpool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301399-69DF-4915-9510-6D066AF8B56F}"/>
              </a:ext>
            </a:extLst>
          </p:cNvPr>
          <p:cNvSpPr txBox="1"/>
          <p:nvPr/>
        </p:nvSpPr>
        <p:spPr>
          <a:xfrm>
            <a:off x="4683514" y="2039705"/>
            <a:ext cx="2618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New White Hart Lane, Tottenham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69E3A4-8A50-4E79-B410-7A316018D772}"/>
              </a:ext>
            </a:extLst>
          </p:cNvPr>
          <p:cNvSpPr txBox="1"/>
          <p:nvPr/>
        </p:nvSpPr>
        <p:spPr>
          <a:xfrm>
            <a:off x="8522814" y="2038750"/>
            <a:ext cx="2958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Temporary Hockey Event, Twickenham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8F6EE8-9BC6-4441-ACB7-6DEB6DFD83D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6021" y="230188"/>
            <a:ext cx="680543" cy="680543"/>
          </a:xfrm>
          <a:prstGeom prst="rect">
            <a:avLst/>
          </a:prstGeom>
        </p:spPr>
      </p:pic>
      <p:sp>
        <p:nvSpPr>
          <p:cNvPr id="20" name="Footer Placeholder 102">
            <a:extLst>
              <a:ext uri="{FF2B5EF4-FFF2-40B4-BE49-F238E27FC236}">
                <a16:creationId xmlns:a16="http://schemas.microsoft.com/office/drawing/2014/main" id="{07495361-98A4-409A-8B09-3DBA99B97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090083"/>
            <a:ext cx="12192000" cy="781170"/>
          </a:xfrm>
          <a:solidFill>
            <a:srgbClr val="393185"/>
          </a:solidFill>
        </p:spPr>
        <p:txBody>
          <a:bodyPr/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SEL Environmental Ltd</a:t>
            </a: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F7D83B1C-3D41-4A1E-826C-A181EA061ECD}"/>
              </a:ext>
            </a:extLst>
          </p:cNvPr>
          <p:cNvSpPr/>
          <p:nvPr/>
        </p:nvSpPr>
        <p:spPr>
          <a:xfrm>
            <a:off x="-39415" y="6113732"/>
            <a:ext cx="6038194" cy="781170"/>
          </a:xfrm>
          <a:prstGeom prst="rtTriangle">
            <a:avLst/>
          </a:prstGeom>
          <a:solidFill>
            <a:srgbClr val="E31E24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7159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2601" y="3193459"/>
            <a:ext cx="5640065" cy="2761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1C3D6A-6714-4E45-9A49-2CAAC931E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93185"/>
                </a:solidFill>
              </a:rPr>
              <a:t>Green Infrastructure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2F3C9D-E800-4AFC-ADF4-049CBD9F4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GB" sz="2400" dirty="0"/>
              <a:t>Passive irrigation</a:t>
            </a:r>
          </a:p>
          <a:p>
            <a:r>
              <a:rPr lang="en-GB" sz="2400" dirty="0"/>
              <a:t>Unique product range developed through in house R&amp;D</a:t>
            </a:r>
          </a:p>
          <a:p>
            <a:r>
              <a:rPr lang="en-GB" sz="2400" dirty="0"/>
              <a:t>Living Roofs</a:t>
            </a:r>
          </a:p>
          <a:p>
            <a:r>
              <a:rPr lang="en-GB" sz="2400" dirty="0"/>
              <a:t>Soil moisture monitoring and control</a:t>
            </a:r>
          </a:p>
          <a:p>
            <a:r>
              <a:rPr lang="en-GB" sz="2400" dirty="0"/>
              <a:t>Linear and Modular</a:t>
            </a:r>
          </a:p>
          <a:p>
            <a:r>
              <a:rPr lang="en-GB" sz="2400" dirty="0"/>
              <a:t>Temporary or Permanent overlay solutions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DBFD2A-7720-444F-B459-A9FF7ADE6A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6021" y="230188"/>
            <a:ext cx="680543" cy="680543"/>
          </a:xfrm>
          <a:prstGeom prst="rect">
            <a:avLst/>
          </a:prstGeom>
        </p:spPr>
      </p:pic>
      <p:sp>
        <p:nvSpPr>
          <p:cNvPr id="7" name="Footer Placeholder 102">
            <a:extLst>
              <a:ext uri="{FF2B5EF4-FFF2-40B4-BE49-F238E27FC236}">
                <a16:creationId xmlns:a16="http://schemas.microsoft.com/office/drawing/2014/main" id="{80F25F1F-BA92-4D04-8C6A-31DCC3847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090083"/>
            <a:ext cx="12192000" cy="781170"/>
          </a:xfrm>
          <a:solidFill>
            <a:srgbClr val="393185"/>
          </a:solidFill>
        </p:spPr>
        <p:txBody>
          <a:bodyPr/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SEL Environmental Ltd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CA650F2D-B31A-46D2-9438-9C568DC2C21B}"/>
              </a:ext>
            </a:extLst>
          </p:cNvPr>
          <p:cNvSpPr/>
          <p:nvPr/>
        </p:nvSpPr>
        <p:spPr>
          <a:xfrm>
            <a:off x="-39415" y="6113732"/>
            <a:ext cx="6038194" cy="781170"/>
          </a:xfrm>
          <a:prstGeom prst="rtTriangle">
            <a:avLst/>
          </a:prstGeom>
          <a:solidFill>
            <a:srgbClr val="E31E24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8587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36F43F1-78D6-41F3-B0DE-FA480EC6EDFD}"/>
              </a:ext>
            </a:extLst>
          </p:cNvPr>
          <p:cNvGrpSpPr/>
          <p:nvPr/>
        </p:nvGrpSpPr>
        <p:grpSpPr>
          <a:xfrm>
            <a:off x="0" y="0"/>
            <a:ext cx="12192000" cy="6860029"/>
            <a:chOff x="1950390" y="2622279"/>
            <a:chExt cx="6879023" cy="3870596"/>
          </a:xfrm>
        </p:grpSpPr>
        <p:pic>
          <p:nvPicPr>
            <p:cNvPr id="14" name="Picture 13" descr="A group of people in a garden&#10;&#10;Description automatically generated">
              <a:extLst>
                <a:ext uri="{FF2B5EF4-FFF2-40B4-BE49-F238E27FC236}">
                  <a16:creationId xmlns:a16="http://schemas.microsoft.com/office/drawing/2014/main" id="{437DD59B-B921-4C45-8FED-98AD6CAD5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0390" y="2622279"/>
              <a:ext cx="6879023" cy="3870596"/>
            </a:xfrm>
            <a:prstGeom prst="rect">
              <a:avLst/>
            </a:prstGeom>
          </p:spPr>
        </p:pic>
        <p:pic>
          <p:nvPicPr>
            <p:cNvPr id="15" name="Picture 14" descr="A view of a city street lined with trees&#10;&#10;Description automatically generated">
              <a:extLst>
                <a:ext uri="{FF2B5EF4-FFF2-40B4-BE49-F238E27FC236}">
                  <a16:creationId xmlns:a16="http://schemas.microsoft.com/office/drawing/2014/main" id="{43C44586-C12E-46A9-9872-1A59A7D82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50390" y="2634107"/>
              <a:ext cx="3618130" cy="385876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C1C3D6A-6714-4E45-9A49-2CAAC931E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Green Infrastructure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BE6E4A-45B2-4330-A86D-4FAC2205287F}"/>
              </a:ext>
            </a:extLst>
          </p:cNvPr>
          <p:cNvCxnSpPr/>
          <p:nvPr/>
        </p:nvCxnSpPr>
        <p:spPr>
          <a:xfrm>
            <a:off x="6412574" y="0"/>
            <a:ext cx="0" cy="6858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C8AC809D-B70C-4F78-B714-00BF4AD92D9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6021" y="230188"/>
            <a:ext cx="680543" cy="680543"/>
          </a:xfrm>
          <a:prstGeom prst="rect">
            <a:avLst/>
          </a:prstGeom>
        </p:spPr>
      </p:pic>
      <p:sp>
        <p:nvSpPr>
          <p:cNvPr id="8" name="Footer Placeholder 102">
            <a:extLst>
              <a:ext uri="{FF2B5EF4-FFF2-40B4-BE49-F238E27FC236}">
                <a16:creationId xmlns:a16="http://schemas.microsoft.com/office/drawing/2014/main" id="{946850EE-4E09-4B7E-9EC1-2CFC0CB7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090083"/>
            <a:ext cx="12192000" cy="781170"/>
          </a:xfrm>
          <a:solidFill>
            <a:srgbClr val="393185"/>
          </a:solidFill>
        </p:spPr>
        <p:txBody>
          <a:bodyPr/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SEL Environmental Ltd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230A92A5-A431-488A-96C1-DED70BE82C86}"/>
              </a:ext>
            </a:extLst>
          </p:cNvPr>
          <p:cNvSpPr/>
          <p:nvPr/>
        </p:nvSpPr>
        <p:spPr>
          <a:xfrm>
            <a:off x="-39415" y="6113732"/>
            <a:ext cx="6038194" cy="781170"/>
          </a:xfrm>
          <a:prstGeom prst="rtTriangle">
            <a:avLst/>
          </a:prstGeom>
          <a:solidFill>
            <a:srgbClr val="E31E24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749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C3D6A-6714-4E45-9A49-2CAAC931E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93185"/>
                </a:solidFill>
              </a:rPr>
              <a:t>Building Protection Systems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2F3C9D-E800-4AFC-ADF4-049CBD9F4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GB" sz="2400" dirty="0"/>
              <a:t>Site Investigations</a:t>
            </a:r>
          </a:p>
          <a:p>
            <a:r>
              <a:rPr lang="en-GB" sz="2400" dirty="0"/>
              <a:t>Damp proof/waterproofing to structures</a:t>
            </a:r>
          </a:p>
          <a:p>
            <a:r>
              <a:rPr lang="en-GB" sz="2400" dirty="0"/>
              <a:t>Gas protection (hazardous gasses)</a:t>
            </a:r>
          </a:p>
          <a:p>
            <a:r>
              <a:rPr lang="en-GB" sz="2400" dirty="0"/>
              <a:t>Installations in accordance with BS EN ISO 9001 </a:t>
            </a:r>
          </a:p>
          <a:p>
            <a:r>
              <a:rPr lang="en-GB" sz="2400" dirty="0"/>
              <a:t>National installation coverage with multiple installation teams</a:t>
            </a:r>
            <a:br>
              <a:rPr lang="en-GB" sz="2400" dirty="0"/>
            </a:br>
            <a:br>
              <a:rPr lang="en-GB" sz="2400" dirty="0"/>
            </a:br>
            <a:br>
              <a:rPr lang="en-GB" sz="2400" dirty="0"/>
            </a:br>
            <a:endParaRPr lang="en-GB" sz="2400" dirty="0"/>
          </a:p>
          <a:p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C06B49-ABDE-48E5-A172-06622931D6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6021" y="230188"/>
            <a:ext cx="680543" cy="680543"/>
          </a:xfrm>
          <a:prstGeom prst="rect">
            <a:avLst/>
          </a:prstGeom>
        </p:spPr>
      </p:pic>
      <p:sp>
        <p:nvSpPr>
          <p:cNvPr id="7" name="Footer Placeholder 102">
            <a:extLst>
              <a:ext uri="{FF2B5EF4-FFF2-40B4-BE49-F238E27FC236}">
                <a16:creationId xmlns:a16="http://schemas.microsoft.com/office/drawing/2014/main" id="{9722B721-62FE-4671-A1D7-6FB94F799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090083"/>
            <a:ext cx="12192000" cy="781170"/>
          </a:xfrm>
          <a:solidFill>
            <a:srgbClr val="393185"/>
          </a:solidFill>
        </p:spPr>
        <p:txBody>
          <a:bodyPr/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SEL Environmental Ltd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25290AAD-C8F3-4E3E-B220-120758B61588}"/>
              </a:ext>
            </a:extLst>
          </p:cNvPr>
          <p:cNvSpPr/>
          <p:nvPr/>
        </p:nvSpPr>
        <p:spPr>
          <a:xfrm>
            <a:off x="-39415" y="6113732"/>
            <a:ext cx="6038194" cy="781170"/>
          </a:xfrm>
          <a:prstGeom prst="rtTriangle">
            <a:avLst/>
          </a:prstGeom>
          <a:solidFill>
            <a:srgbClr val="E31E24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5892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C3D6A-6714-4E45-9A49-2CAAC931E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93185"/>
                </a:solidFill>
              </a:rPr>
              <a:t>Building Protection Systems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C06B49-ABDE-48E5-A172-06622931D6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6021" y="230188"/>
            <a:ext cx="680543" cy="680543"/>
          </a:xfrm>
          <a:prstGeom prst="rect">
            <a:avLst/>
          </a:prstGeom>
        </p:spPr>
      </p:pic>
      <p:sp>
        <p:nvSpPr>
          <p:cNvPr id="7" name="Footer Placeholder 102">
            <a:extLst>
              <a:ext uri="{FF2B5EF4-FFF2-40B4-BE49-F238E27FC236}">
                <a16:creationId xmlns:a16="http://schemas.microsoft.com/office/drawing/2014/main" id="{9722B721-62FE-4671-A1D7-6FB94F799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090083"/>
            <a:ext cx="12192000" cy="781170"/>
          </a:xfrm>
          <a:solidFill>
            <a:srgbClr val="393185"/>
          </a:solidFill>
        </p:spPr>
        <p:txBody>
          <a:bodyPr/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SEL Environmental Ltd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25290AAD-C8F3-4E3E-B220-120758B61588}"/>
              </a:ext>
            </a:extLst>
          </p:cNvPr>
          <p:cNvSpPr/>
          <p:nvPr/>
        </p:nvSpPr>
        <p:spPr>
          <a:xfrm>
            <a:off x="-39415" y="6113732"/>
            <a:ext cx="6038194" cy="781170"/>
          </a:xfrm>
          <a:prstGeom prst="rtTriangle">
            <a:avLst/>
          </a:prstGeom>
          <a:solidFill>
            <a:srgbClr val="E31E24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952637"/>
            <a:ext cx="10087897" cy="19088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5526" y="3950016"/>
            <a:ext cx="8073243" cy="193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85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C3D6A-6714-4E45-9A49-2CAAC931E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93185"/>
                </a:solidFill>
              </a:rPr>
              <a:t>Lateral Gas Migration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2F3C9D-E800-4AFC-ADF4-049CBD9F4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GB" sz="2400" dirty="0"/>
              <a:t>Pathway Interception/preferential pathway</a:t>
            </a:r>
          </a:p>
          <a:p>
            <a:r>
              <a:rPr lang="en-GB" sz="2400" dirty="0"/>
              <a:t>Virtual Curtain</a:t>
            </a:r>
          </a:p>
          <a:p>
            <a:r>
              <a:rPr lang="en-GB" sz="2400" dirty="0"/>
              <a:t>No-dig solutions</a:t>
            </a:r>
          </a:p>
          <a:p>
            <a:r>
              <a:rPr lang="en-GB" sz="2400" dirty="0"/>
              <a:t>Minimal disturbance of contaminated land</a:t>
            </a:r>
          </a:p>
          <a:p>
            <a:r>
              <a:rPr lang="en-GB" sz="2400" dirty="0"/>
              <a:t>No dewatering</a:t>
            </a:r>
          </a:p>
          <a:p>
            <a:r>
              <a:rPr lang="en-GB" sz="2400" dirty="0"/>
              <a:t>Rapid installation</a:t>
            </a:r>
          </a:p>
          <a:p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24D69D-F19B-44D5-9BA0-E9D89F07E8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6021" y="230188"/>
            <a:ext cx="680543" cy="680543"/>
          </a:xfrm>
          <a:prstGeom prst="rect">
            <a:avLst/>
          </a:prstGeom>
        </p:spPr>
      </p:pic>
      <p:sp>
        <p:nvSpPr>
          <p:cNvPr id="6" name="Footer Placeholder 102">
            <a:extLst>
              <a:ext uri="{FF2B5EF4-FFF2-40B4-BE49-F238E27FC236}">
                <a16:creationId xmlns:a16="http://schemas.microsoft.com/office/drawing/2014/main" id="{AC095BB7-080D-4F33-BC84-FA96229E0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090083"/>
            <a:ext cx="12192000" cy="781170"/>
          </a:xfrm>
          <a:solidFill>
            <a:srgbClr val="393185"/>
          </a:solidFill>
        </p:spPr>
        <p:txBody>
          <a:bodyPr/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SEL Environmental Ltd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4CBA5F45-3B0D-4894-A9E1-50DE0A64F0BD}"/>
              </a:ext>
            </a:extLst>
          </p:cNvPr>
          <p:cNvSpPr/>
          <p:nvPr/>
        </p:nvSpPr>
        <p:spPr>
          <a:xfrm>
            <a:off x="-39415" y="6113732"/>
            <a:ext cx="6038194" cy="781170"/>
          </a:xfrm>
          <a:prstGeom prst="rtTriangle">
            <a:avLst/>
          </a:prstGeom>
          <a:solidFill>
            <a:srgbClr val="E31E24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6083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C3D6A-6714-4E45-9A49-2CAAC931E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93185"/>
                </a:solidFill>
              </a:rPr>
              <a:t>Lateral Gas Migration</a:t>
            </a:r>
          </a:p>
        </p:txBody>
      </p:sp>
      <p:pic>
        <p:nvPicPr>
          <p:cNvPr id="7" name="Picture 6" descr="A close up of some grass&#10;&#10;Description automatically generated">
            <a:extLst>
              <a:ext uri="{FF2B5EF4-FFF2-40B4-BE49-F238E27FC236}">
                <a16:creationId xmlns:a16="http://schemas.microsoft.com/office/drawing/2014/main" id="{94D19A84-B773-4DF1-985F-FEEF2B75F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0011" y="2346279"/>
            <a:ext cx="3670105" cy="2752579"/>
          </a:xfrm>
          <a:prstGeom prst="rect">
            <a:avLst/>
          </a:prstGeom>
        </p:spPr>
      </p:pic>
      <p:pic>
        <p:nvPicPr>
          <p:cNvPr id="9" name="Picture 8" descr="A narrow dirt road&#10;&#10;Description automatically generated">
            <a:extLst>
              <a:ext uri="{FF2B5EF4-FFF2-40B4-BE49-F238E27FC236}">
                <a16:creationId xmlns:a16="http://schemas.microsoft.com/office/drawing/2014/main" id="{0AB2D661-2AE0-4BDD-A40B-EB88A073D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308" y="2359577"/>
            <a:ext cx="3670105" cy="2739281"/>
          </a:xfrm>
          <a:prstGeom prst="rect">
            <a:avLst/>
          </a:prstGeom>
        </p:spPr>
      </p:pic>
      <p:pic>
        <p:nvPicPr>
          <p:cNvPr id="11" name="Picture 10" descr="A picture containing sky, power shovel, outdoor, ground&#10;&#10;Description automatically generated">
            <a:extLst>
              <a:ext uri="{FF2B5EF4-FFF2-40B4-BE49-F238E27FC236}">
                <a16:creationId xmlns:a16="http://schemas.microsoft.com/office/drawing/2014/main" id="{96BD954F-3D98-47A7-A84C-7986866E1A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374861"/>
            <a:ext cx="3187817" cy="2723998"/>
          </a:xfrm>
          <a:prstGeom prst="rect">
            <a:avLst/>
          </a:prstGeom>
        </p:spPr>
      </p:pic>
      <p:pic>
        <p:nvPicPr>
          <p:cNvPr id="13" name="Picture 12" descr="A picture containing ground, outdoor, sky, dirt&#10;&#10;Description automatically generated">
            <a:extLst>
              <a:ext uri="{FF2B5EF4-FFF2-40B4-BE49-F238E27FC236}">
                <a16:creationId xmlns:a16="http://schemas.microsoft.com/office/drawing/2014/main" id="{3E48F1F0-FA52-46C1-A00C-C55ABE385E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6722" y="2338590"/>
            <a:ext cx="2767956" cy="27679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938D7C-4D6A-4308-8DC1-DE7D654BCEE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6021" y="230188"/>
            <a:ext cx="680543" cy="680543"/>
          </a:xfrm>
          <a:prstGeom prst="rect">
            <a:avLst/>
          </a:prstGeom>
        </p:spPr>
      </p:pic>
      <p:sp>
        <p:nvSpPr>
          <p:cNvPr id="17" name="Footer Placeholder 102">
            <a:extLst>
              <a:ext uri="{FF2B5EF4-FFF2-40B4-BE49-F238E27FC236}">
                <a16:creationId xmlns:a16="http://schemas.microsoft.com/office/drawing/2014/main" id="{E35E1AB8-7053-4C92-917D-CEEECFE68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090083"/>
            <a:ext cx="12192000" cy="781170"/>
          </a:xfrm>
          <a:solidFill>
            <a:srgbClr val="393185"/>
          </a:solidFill>
        </p:spPr>
        <p:txBody>
          <a:bodyPr/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SEL Environmental Ltd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B3160CB0-2EDF-436E-A351-7CCF968269B9}"/>
              </a:ext>
            </a:extLst>
          </p:cNvPr>
          <p:cNvSpPr/>
          <p:nvPr/>
        </p:nvSpPr>
        <p:spPr>
          <a:xfrm>
            <a:off x="-39415" y="6113732"/>
            <a:ext cx="6038194" cy="781170"/>
          </a:xfrm>
          <a:prstGeom prst="rtTriangle">
            <a:avLst/>
          </a:prstGeom>
          <a:solidFill>
            <a:srgbClr val="E31E24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166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A3B4D-AD15-4DCD-A3F0-584C6F3BE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93185"/>
                </a:solidFill>
              </a:rPr>
              <a:t>SEL Environmental -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84E39-1F4E-4AC5-AFCC-E873A9757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1825625"/>
            <a:ext cx="6234113" cy="4351338"/>
          </a:xfrm>
        </p:spPr>
        <p:txBody>
          <a:bodyPr>
            <a:normAutofit/>
          </a:bodyPr>
          <a:lstStyle/>
          <a:p>
            <a:r>
              <a:rPr lang="en-GB" sz="2000" dirty="0"/>
              <a:t>Established in 1999.</a:t>
            </a:r>
          </a:p>
          <a:p>
            <a:r>
              <a:rPr lang="en-GB" sz="2000" dirty="0"/>
              <a:t>Current turnover in the order of £4,000,000</a:t>
            </a:r>
          </a:p>
          <a:p>
            <a:r>
              <a:rPr lang="en-GB" sz="2000" dirty="0"/>
              <a:t>Over 30 employees</a:t>
            </a:r>
          </a:p>
          <a:p>
            <a:r>
              <a:rPr lang="en-GB" sz="2000" dirty="0"/>
              <a:t>6 strategic divisions</a:t>
            </a: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23CA32-0B33-49CB-BA63-BE2CECF8D0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6021" y="230188"/>
            <a:ext cx="680543" cy="680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707799"/>
            <a:ext cx="12192000" cy="315020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F184E39-1F4E-4AC5-AFCC-E873A97575F0}"/>
              </a:ext>
            </a:extLst>
          </p:cNvPr>
          <p:cNvSpPr txBox="1">
            <a:spLocks/>
          </p:cNvSpPr>
          <p:nvPr/>
        </p:nvSpPr>
        <p:spPr>
          <a:xfrm>
            <a:off x="6715126" y="1825625"/>
            <a:ext cx="623411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National and International coverage</a:t>
            </a:r>
          </a:p>
          <a:p>
            <a:r>
              <a:rPr lang="en-GB" sz="2000" dirty="0"/>
              <a:t>40,000 sq. ft. premises based in Blackburn</a:t>
            </a:r>
          </a:p>
          <a:p>
            <a:r>
              <a:rPr lang="en-GB" sz="2000" dirty="0"/>
              <a:t>Highly skilled fabrication workshop</a:t>
            </a:r>
          </a:p>
          <a:p>
            <a:r>
              <a:rPr lang="en-GB" sz="2000" dirty="0"/>
              <a:t>Very experience installation teams</a:t>
            </a:r>
          </a:p>
          <a:p>
            <a:endParaRPr lang="en-GB" sz="2000" dirty="0"/>
          </a:p>
        </p:txBody>
      </p:sp>
      <p:sp>
        <p:nvSpPr>
          <p:cNvPr id="7" name="Footer Placeholder 102">
            <a:extLst>
              <a:ext uri="{FF2B5EF4-FFF2-40B4-BE49-F238E27FC236}">
                <a16:creationId xmlns:a16="http://schemas.microsoft.com/office/drawing/2014/main" id="{E73E3925-AE4F-4F41-861B-31F0E6DFB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090083"/>
            <a:ext cx="12192000" cy="781170"/>
          </a:xfrm>
          <a:solidFill>
            <a:srgbClr val="393185"/>
          </a:solidFill>
        </p:spPr>
        <p:txBody>
          <a:bodyPr/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SEL Environmental Ltd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7B4A4093-C19E-4101-86BC-DCBD77CDB2F7}"/>
              </a:ext>
            </a:extLst>
          </p:cNvPr>
          <p:cNvSpPr/>
          <p:nvPr/>
        </p:nvSpPr>
        <p:spPr>
          <a:xfrm>
            <a:off x="-39415" y="6113732"/>
            <a:ext cx="6038194" cy="781170"/>
          </a:xfrm>
          <a:prstGeom prst="rtTriangle">
            <a:avLst/>
          </a:prstGeom>
          <a:solidFill>
            <a:srgbClr val="E31E24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7363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C3D6A-6714-4E45-9A49-2CAAC931E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93185"/>
                </a:solidFill>
              </a:rPr>
              <a:t>What SEL Can Give You?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938D7C-4D6A-4308-8DC1-DE7D654BCE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6021" y="230188"/>
            <a:ext cx="680543" cy="680543"/>
          </a:xfrm>
          <a:prstGeom prst="rect">
            <a:avLst/>
          </a:prstGeom>
        </p:spPr>
      </p:pic>
      <p:sp>
        <p:nvSpPr>
          <p:cNvPr id="17" name="Footer Placeholder 102">
            <a:extLst>
              <a:ext uri="{FF2B5EF4-FFF2-40B4-BE49-F238E27FC236}">
                <a16:creationId xmlns:a16="http://schemas.microsoft.com/office/drawing/2014/main" id="{E35E1AB8-7053-4C92-917D-CEEECFE68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090083"/>
            <a:ext cx="12192000" cy="781170"/>
          </a:xfrm>
          <a:solidFill>
            <a:srgbClr val="393185"/>
          </a:solidFill>
        </p:spPr>
        <p:txBody>
          <a:bodyPr/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SEL Environmental Ltd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B3160CB0-2EDF-436E-A351-7CCF968269B9}"/>
              </a:ext>
            </a:extLst>
          </p:cNvPr>
          <p:cNvSpPr/>
          <p:nvPr/>
        </p:nvSpPr>
        <p:spPr>
          <a:xfrm>
            <a:off x="-39415" y="6113732"/>
            <a:ext cx="6038194" cy="781170"/>
          </a:xfrm>
          <a:prstGeom prst="rtTriangle">
            <a:avLst/>
          </a:prstGeom>
          <a:solidFill>
            <a:srgbClr val="E31E24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389F19-C31F-4715-9563-B9181A11C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5686"/>
            <a:ext cx="3000469" cy="1603375"/>
          </a:xfrm>
        </p:spPr>
        <p:txBody>
          <a:bodyPr>
            <a:normAutofit/>
          </a:bodyPr>
          <a:lstStyle/>
          <a:p>
            <a:r>
              <a:rPr lang="en-GB" sz="2400" dirty="0"/>
              <a:t>Competitive Edge</a:t>
            </a:r>
          </a:p>
          <a:p>
            <a:r>
              <a:rPr lang="en-GB" sz="2400" dirty="0"/>
              <a:t>Design Assistance</a:t>
            </a:r>
          </a:p>
          <a:p>
            <a:r>
              <a:rPr lang="en-GB" sz="2400" dirty="0"/>
              <a:t>Value Engineering</a:t>
            </a:r>
          </a:p>
          <a:p>
            <a:endParaRPr lang="en-GB" sz="24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5CEB661-4BCF-4E56-AD0F-AD4B30FB6F4E}"/>
              </a:ext>
            </a:extLst>
          </p:cNvPr>
          <p:cNvSpPr txBox="1">
            <a:spLocks/>
          </p:cNvSpPr>
          <p:nvPr/>
        </p:nvSpPr>
        <p:spPr>
          <a:xfrm>
            <a:off x="4245320" y="2365686"/>
            <a:ext cx="3000469" cy="1603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Project Management</a:t>
            </a:r>
          </a:p>
          <a:p>
            <a:r>
              <a:rPr lang="en-GB" sz="2400" dirty="0"/>
              <a:t>Experienced Contracting</a:t>
            </a:r>
          </a:p>
          <a:p>
            <a:r>
              <a:rPr lang="en-GB" sz="2400" dirty="0"/>
              <a:t>Quality Assurance</a:t>
            </a:r>
          </a:p>
          <a:p>
            <a:endParaRPr lang="en-GB" sz="24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0C15630-C047-453D-BEF8-2AF7D0B69A1F}"/>
              </a:ext>
            </a:extLst>
          </p:cNvPr>
          <p:cNvSpPr txBox="1">
            <a:spLocks/>
          </p:cNvSpPr>
          <p:nvPr/>
        </p:nvSpPr>
        <p:spPr>
          <a:xfrm>
            <a:off x="7652442" y="2367949"/>
            <a:ext cx="3000470" cy="16033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Precision Fabrication</a:t>
            </a:r>
          </a:p>
          <a:p>
            <a:r>
              <a:rPr lang="en-GB" sz="2400" dirty="0"/>
              <a:t>Research &amp; Development</a:t>
            </a:r>
          </a:p>
          <a:p>
            <a:r>
              <a:rPr lang="en-GB" sz="2400" dirty="0"/>
              <a:t>Peace of Mind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267689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E2B78-79F6-4985-99B1-F13C1CBF3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393185"/>
                </a:solidFill>
              </a:rPr>
              <a:t>SEL Environmental - Our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05CAE-0F21-485B-91D1-F8EC12352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823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Our all-encompassing service includes:</a:t>
            </a:r>
            <a:br>
              <a:rPr lang="en-GB" sz="2400" dirty="0"/>
            </a:br>
            <a:endParaRPr lang="en-GB" sz="2400" dirty="0"/>
          </a:p>
          <a:p>
            <a:r>
              <a:rPr lang="en-GB" sz="2400" dirty="0"/>
              <a:t>Design Assistance and Value Engineering</a:t>
            </a:r>
          </a:p>
          <a:p>
            <a:r>
              <a:rPr lang="en-GB" sz="2400" dirty="0"/>
              <a:t>Project Management</a:t>
            </a:r>
          </a:p>
          <a:p>
            <a:r>
              <a:rPr lang="en-GB" sz="2400" dirty="0"/>
              <a:t>Experienced Contracting</a:t>
            </a:r>
          </a:p>
          <a:p>
            <a:r>
              <a:rPr lang="en-GB" sz="2400" dirty="0"/>
              <a:t>Precision Fabrication and Unique Product Ranges</a:t>
            </a:r>
          </a:p>
          <a:p>
            <a:r>
              <a:rPr lang="en-GB" sz="2400" dirty="0"/>
              <a:t>Research and Development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20646-4325-425D-9138-9B5CD761D9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6021" y="230188"/>
            <a:ext cx="680543" cy="680543"/>
          </a:xfrm>
          <a:prstGeom prst="rect">
            <a:avLst/>
          </a:prstGeom>
        </p:spPr>
      </p:pic>
      <p:sp>
        <p:nvSpPr>
          <p:cNvPr id="5" name="Footer Placeholder 102">
            <a:extLst>
              <a:ext uri="{FF2B5EF4-FFF2-40B4-BE49-F238E27FC236}">
                <a16:creationId xmlns:a16="http://schemas.microsoft.com/office/drawing/2014/main" id="{CD0D01FE-492C-4F08-8ED4-F08446D90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090083"/>
            <a:ext cx="12192000" cy="781170"/>
          </a:xfrm>
          <a:solidFill>
            <a:srgbClr val="393185"/>
          </a:solidFill>
        </p:spPr>
        <p:txBody>
          <a:bodyPr/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SEL Environmental Ltd</a:t>
            </a: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71A0CA3-9309-48AF-BEA9-915DDA3A1D1E}"/>
              </a:ext>
            </a:extLst>
          </p:cNvPr>
          <p:cNvSpPr/>
          <p:nvPr/>
        </p:nvSpPr>
        <p:spPr>
          <a:xfrm>
            <a:off x="-39415" y="6113732"/>
            <a:ext cx="6038194" cy="781170"/>
          </a:xfrm>
          <a:prstGeom prst="rtTriangle">
            <a:avLst/>
          </a:prstGeom>
          <a:solidFill>
            <a:srgbClr val="E31E24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254" y="2649909"/>
            <a:ext cx="3779038" cy="266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08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E2B78-79F6-4985-99B1-F13C1CBF3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93185"/>
                </a:solidFill>
              </a:rPr>
              <a:t>SEL Environmental - Sectors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05CAE-0F21-485B-91D1-F8EC12352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358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A diverse yet focussed company, operating in multiple sectors:</a:t>
            </a:r>
          </a:p>
          <a:p>
            <a:endParaRPr lang="en-GB" dirty="0"/>
          </a:p>
          <a:p>
            <a:r>
              <a:rPr lang="en-GB" sz="2400" dirty="0"/>
              <a:t>Commercial Integrated Water Management</a:t>
            </a:r>
          </a:p>
          <a:p>
            <a:r>
              <a:rPr lang="en-GB" sz="2400" dirty="0"/>
              <a:t>Residential Source Control</a:t>
            </a:r>
          </a:p>
          <a:p>
            <a:r>
              <a:rPr lang="en-GB" sz="2400" dirty="0"/>
              <a:t>Sports Facilities</a:t>
            </a:r>
          </a:p>
          <a:p>
            <a:r>
              <a:rPr lang="en-GB" sz="2400" dirty="0"/>
              <a:t>Green Infrastructure</a:t>
            </a:r>
          </a:p>
          <a:p>
            <a:r>
              <a:rPr lang="en-GB" sz="2400" dirty="0"/>
              <a:t>Building Protection Systems</a:t>
            </a:r>
          </a:p>
          <a:p>
            <a:r>
              <a:rPr lang="en-GB" sz="2400" dirty="0"/>
              <a:t>Gas Migration 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7BB6FF-BCE9-4A6A-BF9F-1B25ED8922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6021" y="230188"/>
            <a:ext cx="680543" cy="680543"/>
          </a:xfrm>
          <a:prstGeom prst="rect">
            <a:avLst/>
          </a:prstGeom>
        </p:spPr>
      </p:pic>
      <p:sp>
        <p:nvSpPr>
          <p:cNvPr id="5" name="Footer Placeholder 102">
            <a:extLst>
              <a:ext uri="{FF2B5EF4-FFF2-40B4-BE49-F238E27FC236}">
                <a16:creationId xmlns:a16="http://schemas.microsoft.com/office/drawing/2014/main" id="{64FB24A7-B850-4D71-A318-F8D947C63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090083"/>
            <a:ext cx="12192000" cy="781170"/>
          </a:xfrm>
          <a:solidFill>
            <a:srgbClr val="393185"/>
          </a:solidFill>
        </p:spPr>
        <p:txBody>
          <a:bodyPr/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SEL Environmental Ltd</a:t>
            </a: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2F3D9D1-A505-49DE-BEDD-D21DE9E98D44}"/>
              </a:ext>
            </a:extLst>
          </p:cNvPr>
          <p:cNvSpPr/>
          <p:nvPr/>
        </p:nvSpPr>
        <p:spPr>
          <a:xfrm>
            <a:off x="-39415" y="6113732"/>
            <a:ext cx="6038194" cy="781170"/>
          </a:xfrm>
          <a:prstGeom prst="rtTriangle">
            <a:avLst/>
          </a:prstGeom>
          <a:solidFill>
            <a:srgbClr val="E31E24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786" y="2463539"/>
            <a:ext cx="4180235" cy="326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91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32438" y="2654710"/>
            <a:ext cx="4853583" cy="3300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1C3D6A-6714-4E45-9A49-2CAAC931E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93185"/>
                </a:solidFill>
              </a:rPr>
              <a:t>Commercial Integrated Water Management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2F3C9D-E800-4AFC-ADF4-049CBD9F4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GB" sz="2400" dirty="0"/>
              <a:t>Value engineering</a:t>
            </a:r>
          </a:p>
          <a:p>
            <a:r>
              <a:rPr lang="en-GB" sz="2400" dirty="0"/>
              <a:t>Experienced contracting and project management</a:t>
            </a:r>
          </a:p>
          <a:p>
            <a:r>
              <a:rPr lang="en-GB" sz="2400" dirty="0"/>
              <a:t>Shallow attenuation/soakaway</a:t>
            </a:r>
          </a:p>
          <a:p>
            <a:r>
              <a:rPr lang="en-GB" sz="2400" dirty="0"/>
              <a:t>Membrane and Geotextile procurement and installation.</a:t>
            </a:r>
          </a:p>
          <a:p>
            <a:r>
              <a:rPr lang="en-GB" sz="2400" dirty="0"/>
              <a:t>At source hydrocarbon treatment</a:t>
            </a:r>
          </a:p>
          <a:p>
            <a:r>
              <a:rPr lang="en-GB" sz="2400" dirty="0"/>
              <a:t>Flow control</a:t>
            </a:r>
          </a:p>
          <a:p>
            <a:r>
              <a:rPr lang="en-GB" sz="2400" dirty="0"/>
              <a:t>Excel with challenging projects</a:t>
            </a:r>
          </a:p>
          <a:p>
            <a:r>
              <a:rPr lang="en-GB" sz="2400" dirty="0"/>
              <a:t>Monitoring and control telemetry </a:t>
            </a:r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F302C7-D858-4FB1-B5D2-0F15B635E7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6021" y="230188"/>
            <a:ext cx="680543" cy="680543"/>
          </a:xfrm>
          <a:prstGeom prst="rect">
            <a:avLst/>
          </a:prstGeom>
        </p:spPr>
      </p:pic>
      <p:sp>
        <p:nvSpPr>
          <p:cNvPr id="6" name="Footer Placeholder 102">
            <a:extLst>
              <a:ext uri="{FF2B5EF4-FFF2-40B4-BE49-F238E27FC236}">
                <a16:creationId xmlns:a16="http://schemas.microsoft.com/office/drawing/2014/main" id="{68B277EA-18B6-428C-A5C2-97BC26A93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090083"/>
            <a:ext cx="12192000" cy="781170"/>
          </a:xfrm>
          <a:solidFill>
            <a:srgbClr val="393185"/>
          </a:solidFill>
        </p:spPr>
        <p:txBody>
          <a:bodyPr/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SEL Environmental Ltd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C2155B16-FD02-4DD8-9D2E-CB4584222543}"/>
              </a:ext>
            </a:extLst>
          </p:cNvPr>
          <p:cNvSpPr/>
          <p:nvPr/>
        </p:nvSpPr>
        <p:spPr>
          <a:xfrm>
            <a:off x="-39415" y="6113732"/>
            <a:ext cx="6038194" cy="781170"/>
          </a:xfrm>
          <a:prstGeom prst="rtTriangle">
            <a:avLst/>
          </a:prstGeom>
          <a:solidFill>
            <a:srgbClr val="E31E24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8139289" y="3059289"/>
            <a:ext cx="1354667" cy="485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083022" y="5460655"/>
            <a:ext cx="1354667" cy="485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5951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152940-43FF-47A6-9020-978D399DA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393185"/>
                </a:solidFill>
              </a:rPr>
              <a:t>Commercial Integrated Water Management</a:t>
            </a:r>
          </a:p>
        </p:txBody>
      </p:sp>
      <p:pic>
        <p:nvPicPr>
          <p:cNvPr id="5" name="Picture 12" descr="Picture 360">
            <a:extLst>
              <a:ext uri="{FF2B5EF4-FFF2-40B4-BE49-F238E27FC236}">
                <a16:creationId xmlns:a16="http://schemas.microsoft.com/office/drawing/2014/main" id="{111F9721-B011-41FB-B2E1-4272A6E08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0727" y="2347973"/>
            <a:ext cx="4336831" cy="3252141"/>
          </a:xfrm>
          <a:prstGeom prst="rect">
            <a:avLst/>
          </a:prstGeom>
          <a:noFill/>
        </p:spPr>
      </p:pic>
      <p:pic>
        <p:nvPicPr>
          <p:cNvPr id="6" name="Picture 3" descr="100_0548">
            <a:extLst>
              <a:ext uri="{FF2B5EF4-FFF2-40B4-BE49-F238E27FC236}">
                <a16:creationId xmlns:a16="http://schemas.microsoft.com/office/drawing/2014/main" id="{2F659507-9FC0-4677-8685-7B2DF2794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6104" y="2347973"/>
            <a:ext cx="4336831" cy="3252867"/>
          </a:xfrm>
          <a:prstGeom prst="rect">
            <a:avLst/>
          </a:prstGeom>
          <a:noFill/>
        </p:spPr>
      </p:pic>
      <p:pic>
        <p:nvPicPr>
          <p:cNvPr id="7" name="Picture 3" descr="100_0683">
            <a:extLst>
              <a:ext uri="{FF2B5EF4-FFF2-40B4-BE49-F238E27FC236}">
                <a16:creationId xmlns:a16="http://schemas.microsoft.com/office/drawing/2014/main" id="{98E99F9F-55F9-401A-AADC-83023DE9B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3914" y="2347973"/>
            <a:ext cx="4335852" cy="3252141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A1F283-EADD-42DA-90D0-0F6C3760E5D9}"/>
              </a:ext>
            </a:extLst>
          </p:cNvPr>
          <p:cNvSpPr txBox="1"/>
          <p:nvPr/>
        </p:nvSpPr>
        <p:spPr>
          <a:xfrm>
            <a:off x="4853640" y="1676637"/>
            <a:ext cx="2484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Longstanton Park &amp; Ride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42EC88-2483-49FC-9F53-D8CB63DAF44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6021" y="230188"/>
            <a:ext cx="680543" cy="680543"/>
          </a:xfrm>
          <a:prstGeom prst="rect">
            <a:avLst/>
          </a:prstGeom>
        </p:spPr>
      </p:pic>
      <p:sp>
        <p:nvSpPr>
          <p:cNvPr id="10" name="Footer Placeholder 102">
            <a:extLst>
              <a:ext uri="{FF2B5EF4-FFF2-40B4-BE49-F238E27FC236}">
                <a16:creationId xmlns:a16="http://schemas.microsoft.com/office/drawing/2014/main" id="{08C1AF98-1B91-4AC8-88CB-A0EF249A1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090083"/>
            <a:ext cx="12192000" cy="781170"/>
          </a:xfrm>
          <a:solidFill>
            <a:srgbClr val="393185"/>
          </a:solidFill>
        </p:spPr>
        <p:txBody>
          <a:bodyPr/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SEL Environmental Ltd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CB785959-1C6A-483C-92C9-F66937570903}"/>
              </a:ext>
            </a:extLst>
          </p:cNvPr>
          <p:cNvSpPr/>
          <p:nvPr/>
        </p:nvSpPr>
        <p:spPr>
          <a:xfrm>
            <a:off x="-39415" y="6113732"/>
            <a:ext cx="6038194" cy="781170"/>
          </a:xfrm>
          <a:prstGeom prst="rtTriangle">
            <a:avLst/>
          </a:prstGeom>
          <a:solidFill>
            <a:srgbClr val="E31E24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6388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C3D6A-6714-4E45-9A49-2CAAC931E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93185"/>
                </a:solidFill>
              </a:rPr>
              <a:t>Residential Source Control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2F3C9D-E800-4AFC-ADF4-049CBD9F4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GB" sz="2400" dirty="0"/>
              <a:t>Source control</a:t>
            </a:r>
          </a:p>
          <a:p>
            <a:r>
              <a:rPr lang="en-GB" sz="2400" dirty="0"/>
              <a:t>Effective permeable paving</a:t>
            </a:r>
          </a:p>
          <a:p>
            <a:r>
              <a:rPr lang="en-GB" sz="2400" dirty="0"/>
              <a:t>Attenuation/soakaway</a:t>
            </a:r>
          </a:p>
          <a:p>
            <a:r>
              <a:rPr lang="en-GB" sz="2400" dirty="0"/>
              <a:t>Managing surface water within the boundaries of individual properties</a:t>
            </a:r>
          </a:p>
          <a:p>
            <a:r>
              <a:rPr lang="en-GB" sz="2400" dirty="0"/>
              <a:t>Simplified design for enhanced efficiency</a:t>
            </a:r>
          </a:p>
          <a:p>
            <a:r>
              <a:rPr lang="en-GB" sz="2400" dirty="0"/>
              <a:t>Standardised products</a:t>
            </a:r>
          </a:p>
          <a:p>
            <a:r>
              <a:rPr lang="en-GB" sz="2400" dirty="0"/>
              <a:t>Flow control</a:t>
            </a:r>
          </a:p>
          <a:p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8498E6-8E4A-4C1F-83D9-3EA66C2AB3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6021" y="230188"/>
            <a:ext cx="680543" cy="680543"/>
          </a:xfrm>
          <a:prstGeom prst="rect">
            <a:avLst/>
          </a:prstGeom>
        </p:spPr>
      </p:pic>
      <p:sp>
        <p:nvSpPr>
          <p:cNvPr id="6" name="Footer Placeholder 102">
            <a:extLst>
              <a:ext uri="{FF2B5EF4-FFF2-40B4-BE49-F238E27FC236}">
                <a16:creationId xmlns:a16="http://schemas.microsoft.com/office/drawing/2014/main" id="{C476D3B1-B5A4-4D08-B312-5CA0ABFB2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090083"/>
            <a:ext cx="12192000" cy="781170"/>
          </a:xfrm>
          <a:solidFill>
            <a:srgbClr val="393185"/>
          </a:solidFill>
        </p:spPr>
        <p:txBody>
          <a:bodyPr/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SEL Environmental Ltd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6671913E-B65E-444C-8E42-254D7E67230F}"/>
              </a:ext>
            </a:extLst>
          </p:cNvPr>
          <p:cNvSpPr/>
          <p:nvPr/>
        </p:nvSpPr>
        <p:spPr>
          <a:xfrm>
            <a:off x="-39415" y="6113732"/>
            <a:ext cx="6038194" cy="781170"/>
          </a:xfrm>
          <a:prstGeom prst="rtTriangle">
            <a:avLst/>
          </a:prstGeom>
          <a:solidFill>
            <a:srgbClr val="E31E24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1748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67D905-DD59-4E27-8B10-A1A6DD518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393185"/>
                </a:solidFill>
              </a:rPr>
              <a:t>Residential Source Control</a:t>
            </a:r>
          </a:p>
        </p:txBody>
      </p:sp>
      <p:pic>
        <p:nvPicPr>
          <p:cNvPr id="16" name="Picture 15" descr="A close up of a green wall&#10;&#10;Description automatically generated">
            <a:extLst>
              <a:ext uri="{FF2B5EF4-FFF2-40B4-BE49-F238E27FC236}">
                <a16:creationId xmlns:a16="http://schemas.microsoft.com/office/drawing/2014/main" id="{471719C1-9A0D-4798-9181-8F0EF5515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133" y="1326700"/>
            <a:ext cx="9981734" cy="49165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E94838-F3B3-4A17-9F48-23985E6DE3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6021" y="230188"/>
            <a:ext cx="680543" cy="680543"/>
          </a:xfrm>
          <a:prstGeom prst="rect">
            <a:avLst/>
          </a:prstGeom>
        </p:spPr>
      </p:pic>
      <p:sp>
        <p:nvSpPr>
          <p:cNvPr id="18" name="Footer Placeholder 102">
            <a:extLst>
              <a:ext uri="{FF2B5EF4-FFF2-40B4-BE49-F238E27FC236}">
                <a16:creationId xmlns:a16="http://schemas.microsoft.com/office/drawing/2014/main" id="{5C43AC07-B215-4368-8E0B-F9A5802AC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090083"/>
            <a:ext cx="12192000" cy="781170"/>
          </a:xfrm>
          <a:solidFill>
            <a:srgbClr val="393185"/>
          </a:solidFill>
        </p:spPr>
        <p:txBody>
          <a:bodyPr/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SEL Environmental Ltd</a:t>
            </a:r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975E987B-6FDD-4CB3-8AC0-99D75F61B36C}"/>
              </a:ext>
            </a:extLst>
          </p:cNvPr>
          <p:cNvSpPr/>
          <p:nvPr/>
        </p:nvSpPr>
        <p:spPr>
          <a:xfrm>
            <a:off x="-39415" y="6113732"/>
            <a:ext cx="6038194" cy="781170"/>
          </a:xfrm>
          <a:prstGeom prst="rtTriangle">
            <a:avLst/>
          </a:prstGeom>
          <a:solidFill>
            <a:srgbClr val="E31E24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1671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67D905-DD59-4E27-8B10-A1A6DD518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393185"/>
                </a:solidFill>
              </a:rPr>
              <a:t>Retrofit </a:t>
            </a:r>
            <a:r>
              <a:rPr lang="en-GB" dirty="0" err="1">
                <a:solidFill>
                  <a:srgbClr val="393185"/>
                </a:solidFill>
              </a:rPr>
              <a:t>SuDS</a:t>
            </a:r>
            <a:r>
              <a:rPr lang="en-GB" dirty="0">
                <a:solidFill>
                  <a:srgbClr val="393185"/>
                </a:solidFill>
              </a:rPr>
              <a:t> Systems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E94838-F3B3-4A17-9F48-23985E6DE3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6021" y="230188"/>
            <a:ext cx="680543" cy="680543"/>
          </a:xfrm>
          <a:prstGeom prst="rect">
            <a:avLst/>
          </a:prstGeom>
        </p:spPr>
      </p:pic>
      <p:sp>
        <p:nvSpPr>
          <p:cNvPr id="18" name="Footer Placeholder 102">
            <a:extLst>
              <a:ext uri="{FF2B5EF4-FFF2-40B4-BE49-F238E27FC236}">
                <a16:creationId xmlns:a16="http://schemas.microsoft.com/office/drawing/2014/main" id="{5C43AC07-B215-4368-8E0B-F9A5802AC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090083"/>
            <a:ext cx="12192000" cy="781170"/>
          </a:xfrm>
          <a:solidFill>
            <a:srgbClr val="393185"/>
          </a:solidFill>
        </p:spPr>
        <p:txBody>
          <a:bodyPr/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SEL Environmental Ltd</a:t>
            </a:r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975E987B-6FDD-4CB3-8AC0-99D75F61B36C}"/>
              </a:ext>
            </a:extLst>
          </p:cNvPr>
          <p:cNvSpPr/>
          <p:nvPr/>
        </p:nvSpPr>
        <p:spPr>
          <a:xfrm>
            <a:off x="-39415" y="6113732"/>
            <a:ext cx="6038194" cy="781170"/>
          </a:xfrm>
          <a:prstGeom prst="rtTriangle">
            <a:avLst/>
          </a:prstGeom>
          <a:solidFill>
            <a:srgbClr val="E31E24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408EC3-F16D-4E9D-9789-464036CA7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Retrofit </a:t>
            </a:r>
            <a:r>
              <a:rPr lang="en-GB" sz="2400" dirty="0" err="1"/>
              <a:t>SuDS</a:t>
            </a:r>
            <a:r>
              <a:rPr lang="en-GB" sz="2400" dirty="0"/>
              <a:t> can:-</a:t>
            </a:r>
          </a:p>
          <a:p>
            <a:r>
              <a:rPr lang="en-GB" sz="2400" dirty="0"/>
              <a:t>Help solve localised flooding issues</a:t>
            </a:r>
          </a:p>
          <a:p>
            <a:r>
              <a:rPr lang="en-GB" sz="2400" dirty="0"/>
              <a:t>Address water quality problems</a:t>
            </a:r>
          </a:p>
          <a:p>
            <a:r>
              <a:rPr lang="en-GB" sz="2400" dirty="0"/>
              <a:t>Green-up urban areas</a:t>
            </a:r>
          </a:p>
          <a:p>
            <a:r>
              <a:rPr lang="en-GB" sz="2400" dirty="0"/>
              <a:t>Attract new / Support ecosystems</a:t>
            </a:r>
          </a:p>
          <a:p>
            <a:r>
              <a:rPr lang="en-GB" sz="2400" dirty="0"/>
              <a:t>Improve the living environment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SEL promote low disruption solutions &amp; technologies</a:t>
            </a:r>
          </a:p>
        </p:txBody>
      </p:sp>
    </p:spTree>
    <p:extLst>
      <p:ext uri="{BB962C8B-B14F-4D97-AF65-F5344CB8AC3E}">
        <p14:creationId xmlns:p14="http://schemas.microsoft.com/office/powerpoint/2010/main" val="305521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1390</Words>
  <Application>Microsoft Office PowerPoint</Application>
  <PresentationFormat>Widescreen</PresentationFormat>
  <Paragraphs>209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SEL Environmental - Background</vt:lpstr>
      <vt:lpstr>SEL Environmental - Our Service</vt:lpstr>
      <vt:lpstr>SEL Environmental - Sectors</vt:lpstr>
      <vt:lpstr>Commercial Integrated Water Management</vt:lpstr>
      <vt:lpstr>Commercial Integrated Water Management</vt:lpstr>
      <vt:lpstr>Residential Source Control</vt:lpstr>
      <vt:lpstr>Residential Source Control</vt:lpstr>
      <vt:lpstr>Retrofit SuDS Systems</vt:lpstr>
      <vt:lpstr>Retrofit SuDS Systems</vt:lpstr>
      <vt:lpstr>Sports Facilities</vt:lpstr>
      <vt:lpstr>Rooftop Sports Facilities</vt:lpstr>
      <vt:lpstr>Ground Level Sports Facilities</vt:lpstr>
      <vt:lpstr>Green Infrastructure</vt:lpstr>
      <vt:lpstr>Green Infrastructure</vt:lpstr>
      <vt:lpstr>Building Protection Systems</vt:lpstr>
      <vt:lpstr>Building Protection Systems</vt:lpstr>
      <vt:lpstr>Lateral Gas Migration</vt:lpstr>
      <vt:lpstr>Lateral Gas Migration</vt:lpstr>
      <vt:lpstr>What SEL Can Give You?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 Environmental Ltd</dc:title>
  <dc:creator>Jack Shuttleworth</dc:creator>
  <cp:lastModifiedBy>Matt Gilsenan</cp:lastModifiedBy>
  <cp:revision>41</cp:revision>
  <dcterms:created xsi:type="dcterms:W3CDTF">2019-08-14T10:23:39Z</dcterms:created>
  <dcterms:modified xsi:type="dcterms:W3CDTF">2020-01-13T17:15:09Z</dcterms:modified>
</cp:coreProperties>
</file>